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14" r:id="rId2"/>
    <p:sldId id="328" r:id="rId3"/>
    <p:sldId id="330" r:id="rId4"/>
    <p:sldId id="332" r:id="rId5"/>
    <p:sldId id="331" r:id="rId6"/>
    <p:sldId id="335" r:id="rId7"/>
    <p:sldId id="347" r:id="rId8"/>
    <p:sldId id="348" r:id="rId9"/>
    <p:sldId id="336" r:id="rId10"/>
    <p:sldId id="337" r:id="rId11"/>
    <p:sldId id="338" r:id="rId12"/>
    <p:sldId id="339" r:id="rId13"/>
    <p:sldId id="340" r:id="rId14"/>
    <p:sldId id="341" r:id="rId15"/>
    <p:sldId id="342" r:id="rId16"/>
    <p:sldId id="343" r:id="rId17"/>
    <p:sldId id="344" r:id="rId18"/>
    <p:sldId id="345" r:id="rId19"/>
    <p:sldId id="346" r:id="rId20"/>
    <p:sldId id="329" r:id="rId21"/>
    <p:sldId id="352" r:id="rId22"/>
    <p:sldId id="351" r:id="rId23"/>
    <p:sldId id="360" r:id="rId24"/>
    <p:sldId id="364" r:id="rId25"/>
    <p:sldId id="373" r:id="rId26"/>
    <p:sldId id="361" r:id="rId27"/>
    <p:sldId id="362" r:id="rId28"/>
    <p:sldId id="370" r:id="rId29"/>
    <p:sldId id="372" r:id="rId30"/>
    <p:sldId id="371" r:id="rId31"/>
    <p:sldId id="363" r:id="rId32"/>
    <p:sldId id="365" r:id="rId33"/>
    <p:sldId id="366" r:id="rId34"/>
    <p:sldId id="367" r:id="rId35"/>
    <p:sldId id="368" r:id="rId36"/>
    <p:sldId id="369" r:id="rId37"/>
    <p:sldId id="323" r:id="rId38"/>
    <p:sldId id="291" r:id="rId39"/>
  </p:sldIdLst>
  <p:sldSz cx="9144000" cy="5143500" type="screen16x9"/>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99"/>
    <a:srgbClr val="FFCC66"/>
    <a:srgbClr val="CC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6" autoAdjust="0"/>
    <p:restoredTop sz="91420" autoAdjust="0"/>
  </p:normalViewPr>
  <p:slideViewPr>
    <p:cSldViewPr>
      <p:cViewPr varScale="1">
        <p:scale>
          <a:sx n="109" d="100"/>
          <a:sy n="109" d="100"/>
        </p:scale>
        <p:origin x="1122" y="84"/>
      </p:cViewPr>
      <p:guideLst>
        <p:guide orient="horz" pos="2160"/>
        <p:guide pos="2880"/>
        <p:guide orient="horz" pos="1620"/>
      </p:guideLst>
    </p:cSldViewPr>
  </p:slideViewPr>
  <p:notesTextViewPr>
    <p:cViewPr>
      <p:scale>
        <a:sx n="100" d="100"/>
        <a:sy n="100" d="100"/>
      </p:scale>
      <p:origin x="0" y="0"/>
    </p:cViewPr>
  </p:notesTextViewPr>
  <p:sorterViewPr>
    <p:cViewPr varScale="1">
      <p:scale>
        <a:sx n="1" d="1"/>
        <a:sy n="1" d="1"/>
      </p:scale>
      <p:origin x="0" y="3924"/>
    </p:cViewPr>
  </p:sorterViewPr>
  <p:notesViewPr>
    <p:cSldViewPr>
      <p:cViewPr varScale="1">
        <p:scale>
          <a:sx n="60" d="100"/>
          <a:sy n="60" d="100"/>
        </p:scale>
        <p:origin x="327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2FBF9D-E0FA-A37C-FECA-C49F5E961582}"/>
              </a:ext>
            </a:extLst>
          </p:cNvPr>
          <p:cNvSpPr>
            <a:spLocks noGrp="1"/>
          </p:cNvSpPr>
          <p:nvPr>
            <p:ph type="hdr" sz="quarter"/>
          </p:nvPr>
        </p:nvSpPr>
        <p:spPr>
          <a:xfrm>
            <a:off x="0" y="0"/>
            <a:ext cx="2918986" cy="494803"/>
          </a:xfrm>
          <a:prstGeom prst="rect">
            <a:avLst/>
          </a:prstGeom>
        </p:spPr>
        <p:txBody>
          <a:bodyPr vert="horz" lIns="89959" tIns="44979" rIns="89959" bIns="4497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F16B175-65A6-210B-F655-FFFC5E658BF5}"/>
              </a:ext>
            </a:extLst>
          </p:cNvPr>
          <p:cNvSpPr>
            <a:spLocks noGrp="1"/>
          </p:cNvSpPr>
          <p:nvPr>
            <p:ph type="dt" sz="quarter" idx="1"/>
          </p:nvPr>
        </p:nvSpPr>
        <p:spPr>
          <a:xfrm>
            <a:off x="3815221" y="0"/>
            <a:ext cx="2918986" cy="494803"/>
          </a:xfrm>
          <a:prstGeom prst="rect">
            <a:avLst/>
          </a:prstGeom>
        </p:spPr>
        <p:txBody>
          <a:bodyPr vert="horz" lIns="89959" tIns="44979" rIns="89959" bIns="44979" rtlCol="0"/>
          <a:lstStyle>
            <a:lvl1pPr algn="r">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533D718D-0CA7-ADDA-7927-FBA5182E2FA6}"/>
              </a:ext>
            </a:extLst>
          </p:cNvPr>
          <p:cNvSpPr>
            <a:spLocks noGrp="1"/>
          </p:cNvSpPr>
          <p:nvPr>
            <p:ph type="ftr" sz="quarter" idx="2"/>
          </p:nvPr>
        </p:nvSpPr>
        <p:spPr>
          <a:xfrm>
            <a:off x="0" y="9371510"/>
            <a:ext cx="2918986" cy="494803"/>
          </a:xfrm>
          <a:prstGeom prst="rect">
            <a:avLst/>
          </a:prstGeom>
        </p:spPr>
        <p:txBody>
          <a:bodyPr vert="horz" lIns="89959" tIns="44979" rIns="89959" bIns="4497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F38099B-7C63-CBBF-8822-96373C51C94F}"/>
              </a:ext>
            </a:extLst>
          </p:cNvPr>
          <p:cNvSpPr>
            <a:spLocks noGrp="1"/>
          </p:cNvSpPr>
          <p:nvPr>
            <p:ph type="sldNum" sz="quarter" idx="3"/>
          </p:nvPr>
        </p:nvSpPr>
        <p:spPr>
          <a:xfrm>
            <a:off x="3815221" y="9371510"/>
            <a:ext cx="2918986" cy="494803"/>
          </a:xfrm>
          <a:prstGeom prst="rect">
            <a:avLst/>
          </a:prstGeom>
        </p:spPr>
        <p:txBody>
          <a:bodyPr vert="horz" lIns="89959" tIns="44979" rIns="89959" bIns="44979" rtlCol="0" anchor="b"/>
          <a:lstStyle>
            <a:lvl1pPr algn="r">
              <a:defRPr sz="1200"/>
            </a:lvl1pPr>
          </a:lstStyle>
          <a:p>
            <a:fld id="{046A7368-4B35-4CA0-B0A5-0D7CB4E55CBC}" type="slidenum">
              <a:rPr kumimoji="1" lang="ja-JP" altLang="en-US" smtClean="0"/>
              <a:t>‹#›</a:t>
            </a:fld>
            <a:endParaRPr kumimoji="1" lang="ja-JP" altLang="en-US"/>
          </a:p>
        </p:txBody>
      </p:sp>
    </p:spTree>
    <p:extLst>
      <p:ext uri="{BB962C8B-B14F-4D97-AF65-F5344CB8AC3E}">
        <p14:creationId xmlns:p14="http://schemas.microsoft.com/office/powerpoint/2010/main" val="25990511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98A993C-8E09-4DE4-A2E5-0179F2D14ED2}"/>
              </a:ext>
            </a:extLst>
          </p:cNvPr>
          <p:cNvSpPr>
            <a:spLocks noGrp="1" noChangeArrowheads="1"/>
          </p:cNvSpPr>
          <p:nvPr>
            <p:ph type="hdr" sz="quarter"/>
          </p:nvPr>
        </p:nvSpPr>
        <p:spPr bwMode="auto">
          <a:xfrm>
            <a:off x="1" y="0"/>
            <a:ext cx="2919302" cy="493237"/>
          </a:xfrm>
          <a:prstGeom prst="rect">
            <a:avLst/>
          </a:prstGeom>
          <a:noFill/>
          <a:ln w="9525">
            <a:noFill/>
            <a:miter lim="800000"/>
            <a:headEnd/>
            <a:tailEnd/>
          </a:ln>
          <a:effectLst/>
        </p:spPr>
        <p:txBody>
          <a:bodyPr vert="horz" wrap="square" lIns="90650" tIns="45325" rIns="90650" bIns="45325" numCol="1" anchor="t"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39939" name="Rectangle 3">
            <a:extLst>
              <a:ext uri="{FF2B5EF4-FFF2-40B4-BE49-F238E27FC236}">
                <a16:creationId xmlns:a16="http://schemas.microsoft.com/office/drawing/2014/main" id="{1D6A6532-B962-46DC-BE92-A8A2F1FBD4F4}"/>
              </a:ext>
            </a:extLst>
          </p:cNvPr>
          <p:cNvSpPr>
            <a:spLocks noGrp="1" noChangeArrowheads="1"/>
          </p:cNvSpPr>
          <p:nvPr>
            <p:ph type="dt" idx="1"/>
          </p:nvPr>
        </p:nvSpPr>
        <p:spPr bwMode="auto">
          <a:xfrm>
            <a:off x="3814890" y="0"/>
            <a:ext cx="2919302" cy="493237"/>
          </a:xfrm>
          <a:prstGeom prst="rect">
            <a:avLst/>
          </a:prstGeom>
          <a:noFill/>
          <a:ln w="9525">
            <a:noFill/>
            <a:miter lim="800000"/>
            <a:headEnd/>
            <a:tailEnd/>
          </a:ln>
          <a:effectLst/>
        </p:spPr>
        <p:txBody>
          <a:bodyPr vert="horz" wrap="square" lIns="90650" tIns="45325" rIns="90650" bIns="45325"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7172" name="Rectangle 4">
            <a:extLst>
              <a:ext uri="{FF2B5EF4-FFF2-40B4-BE49-F238E27FC236}">
                <a16:creationId xmlns:a16="http://schemas.microsoft.com/office/drawing/2014/main" id="{FF947210-C855-466E-8B10-2593AF237C6A}"/>
              </a:ext>
            </a:extLst>
          </p:cNvPr>
          <p:cNvSpPr>
            <a:spLocks noGrp="1" noRot="1" noChangeAspect="1" noChangeArrowheads="1" noTextEdit="1"/>
          </p:cNvSpPr>
          <p:nvPr>
            <p:ph type="sldImg" idx="2"/>
          </p:nvPr>
        </p:nvSpPr>
        <p:spPr bwMode="auto">
          <a:xfrm>
            <a:off x="82550" y="741363"/>
            <a:ext cx="6572250"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a:extLst>
              <a:ext uri="{FF2B5EF4-FFF2-40B4-BE49-F238E27FC236}">
                <a16:creationId xmlns:a16="http://schemas.microsoft.com/office/drawing/2014/main" id="{E7CCDF6E-30BD-4405-923F-C1E409A9DB7D}"/>
              </a:ext>
            </a:extLst>
          </p:cNvPr>
          <p:cNvSpPr>
            <a:spLocks noGrp="1" noChangeArrowheads="1"/>
          </p:cNvSpPr>
          <p:nvPr>
            <p:ph type="body" sz="quarter" idx="3"/>
          </p:nvPr>
        </p:nvSpPr>
        <p:spPr bwMode="auto">
          <a:xfrm>
            <a:off x="674050" y="4686538"/>
            <a:ext cx="5387666" cy="4439132"/>
          </a:xfrm>
          <a:prstGeom prst="rect">
            <a:avLst/>
          </a:prstGeom>
          <a:noFill/>
          <a:ln w="9525">
            <a:noFill/>
            <a:miter lim="800000"/>
            <a:headEnd/>
            <a:tailEnd/>
          </a:ln>
          <a:effectLst/>
        </p:spPr>
        <p:txBody>
          <a:bodyPr vert="horz" wrap="square" lIns="90650" tIns="45325" rIns="90650" bIns="4532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9942" name="Rectangle 6">
            <a:extLst>
              <a:ext uri="{FF2B5EF4-FFF2-40B4-BE49-F238E27FC236}">
                <a16:creationId xmlns:a16="http://schemas.microsoft.com/office/drawing/2014/main" id="{5AC0D037-B5D1-4BE8-9181-B3AA513D4003}"/>
              </a:ext>
            </a:extLst>
          </p:cNvPr>
          <p:cNvSpPr>
            <a:spLocks noGrp="1" noChangeArrowheads="1"/>
          </p:cNvSpPr>
          <p:nvPr>
            <p:ph type="ftr" sz="quarter" idx="4"/>
          </p:nvPr>
        </p:nvSpPr>
        <p:spPr bwMode="auto">
          <a:xfrm>
            <a:off x="1" y="9371502"/>
            <a:ext cx="2919302" cy="493236"/>
          </a:xfrm>
          <a:prstGeom prst="rect">
            <a:avLst/>
          </a:prstGeom>
          <a:noFill/>
          <a:ln w="9525">
            <a:noFill/>
            <a:miter lim="800000"/>
            <a:headEnd/>
            <a:tailEnd/>
          </a:ln>
          <a:effectLst/>
        </p:spPr>
        <p:txBody>
          <a:bodyPr vert="horz" wrap="square" lIns="90650" tIns="45325" rIns="90650" bIns="45325" numCol="1" anchor="b"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39943" name="Rectangle 7">
            <a:extLst>
              <a:ext uri="{FF2B5EF4-FFF2-40B4-BE49-F238E27FC236}">
                <a16:creationId xmlns:a16="http://schemas.microsoft.com/office/drawing/2014/main" id="{D86C38FD-8C95-472E-87EA-FFF39CADFC10}"/>
              </a:ext>
            </a:extLst>
          </p:cNvPr>
          <p:cNvSpPr>
            <a:spLocks noGrp="1" noChangeArrowheads="1"/>
          </p:cNvSpPr>
          <p:nvPr>
            <p:ph type="sldNum" sz="quarter" idx="5"/>
          </p:nvPr>
        </p:nvSpPr>
        <p:spPr bwMode="auto">
          <a:xfrm>
            <a:off x="3814890" y="9371502"/>
            <a:ext cx="2919302" cy="493236"/>
          </a:xfrm>
          <a:prstGeom prst="rect">
            <a:avLst/>
          </a:prstGeom>
          <a:noFill/>
          <a:ln w="9525">
            <a:noFill/>
            <a:miter lim="800000"/>
            <a:headEnd/>
            <a:tailEnd/>
          </a:ln>
          <a:effectLst/>
        </p:spPr>
        <p:txBody>
          <a:bodyPr vert="horz" wrap="square" lIns="90650" tIns="45325" rIns="90650" bIns="45325" numCol="1" anchor="b" anchorCtr="0" compatLnSpc="1">
            <a:prstTxWarp prst="textNoShape">
              <a:avLst/>
            </a:prstTxWarp>
          </a:bodyPr>
          <a:lstStyle>
            <a:lvl1pPr algn="r" eaLnBrk="1" hangingPunct="1">
              <a:defRPr sz="1200" smtClean="0"/>
            </a:lvl1pPr>
          </a:lstStyle>
          <a:p>
            <a:pPr>
              <a:defRPr/>
            </a:pPr>
            <a:fld id="{3B4BEED8-EF8E-4512-AE45-0A14D738CA1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a:extLst>
              <a:ext uri="{FF2B5EF4-FFF2-40B4-BE49-F238E27FC236}">
                <a16:creationId xmlns:a16="http://schemas.microsoft.com/office/drawing/2014/main" id="{8B73B267-93EC-4EE3-8C8D-0AA677DE2683}"/>
              </a:ext>
            </a:extLst>
          </p:cNvPr>
          <p:cNvSpPr>
            <a:spLocks noGrp="1" noRot="1" noChangeAspect="1" noChangeArrowheads="1" noTextEdit="1"/>
          </p:cNvSpPr>
          <p:nvPr>
            <p:ph type="sldImg"/>
          </p:nvPr>
        </p:nvSpPr>
        <p:spPr>
          <a:xfrm>
            <a:off x="82550" y="741363"/>
            <a:ext cx="6572250" cy="3697287"/>
          </a:xfrm>
          <a:ln/>
        </p:spPr>
      </p:sp>
      <p:sp>
        <p:nvSpPr>
          <p:cNvPr id="9219" name="ノート プレースホルダ 2">
            <a:extLst>
              <a:ext uri="{FF2B5EF4-FFF2-40B4-BE49-F238E27FC236}">
                <a16:creationId xmlns:a16="http://schemas.microsoft.com/office/drawing/2014/main" id="{45CA6CA0-427D-4747-BBCC-AB470B43DF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9220" name="スライド番号プレースホルダ 3">
            <a:extLst>
              <a:ext uri="{FF2B5EF4-FFF2-40B4-BE49-F238E27FC236}">
                <a16:creationId xmlns:a16="http://schemas.microsoft.com/office/drawing/2014/main" id="{A9F75094-41FD-4314-919A-E5564A0E4D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73A3B8D-12AC-4DFB-81B3-7E751F17B7AF}" type="slidenum">
              <a:rPr lang="en-US" altLang="ja-JP">
                <a:ea typeface="ＭＳ Ｐゴシック" panose="020B0600070205080204" pitchFamily="50" charset="-128"/>
              </a:rPr>
              <a:pPr>
                <a:spcBef>
                  <a:spcPct val="0"/>
                </a:spcBef>
              </a:pPr>
              <a:t>1</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4B6DF675-6217-363F-E36E-AB4AF2052227}"/>
              </a:ext>
            </a:extLst>
          </p:cNvPr>
          <p:cNvSpPr>
            <a:spLocks noGrp="1"/>
          </p:cNvSpPr>
          <p:nvPr>
            <p:ph type="dt" idx="1"/>
          </p:nvPr>
        </p:nvSpPr>
        <p:spPr/>
        <p:txBody>
          <a:bodyPr/>
          <a:lstStyle/>
          <a:p>
            <a:pPr>
              <a:defRPr/>
            </a:pPr>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5B082FAE-4040-679E-73C4-915CBD60D6DB}"/>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25</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D02F4020-BC84-C1A6-52C2-E95A732628DB}"/>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3927239A-69E0-B28D-AA2E-B390FFCC6B16}"/>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27</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425B7AC1-EA17-2D43-0225-649F0356803E}"/>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28</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50005A7C-7AC9-0F19-9626-CF0D9613E0BD}"/>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29</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EFB3D8D7-8F29-93F9-53AC-3C53352BBCA0}"/>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30</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92A32286-63D5-120B-30EF-8F8A29DCA367}"/>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31</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97F8CCA0-371B-4653-6897-780E980B3F31}"/>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32</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B499E8CD-4A61-6561-B274-D029374F82A4}"/>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33</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59E0B490-42D5-0FB0-365C-7BBBBA962435}"/>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D53CCB42-C69B-DF9A-685B-14DC7503082D}"/>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34</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063ED883-29C0-63A5-E893-DC490AFF24BC}"/>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35</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D93ADA4E-8FCE-FC42-ED74-FDEFA4ABEE7F}"/>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36</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D87F3C4B-9DDD-FCF4-F228-A6EDA4B67AE8}"/>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r>
              <a:rPr lang="ja-JP" altLang="ja-JP" sz="1400" dirty="0"/>
              <a:t>今回の実践では、</a:t>
            </a:r>
            <a:endParaRPr lang="en-US" altLang="ja-JP" sz="1400" dirty="0"/>
          </a:p>
          <a:p>
            <a:pPr hangingPunct="0"/>
            <a:r>
              <a:rPr lang="ja-JP" altLang="ja-JP" sz="1400" dirty="0"/>
              <a:t>①考える材料を与える</a:t>
            </a:r>
            <a:endParaRPr lang="en-US" altLang="ja-JP" sz="1400" dirty="0"/>
          </a:p>
          <a:p>
            <a:pPr hangingPunct="0"/>
            <a:r>
              <a:rPr lang="ja-JP" altLang="ja-JP" sz="1400" dirty="0"/>
              <a:t>②お互いの意見を聞き合う</a:t>
            </a:r>
            <a:endParaRPr lang="en-US" altLang="ja-JP" sz="1400" dirty="0"/>
          </a:p>
          <a:p>
            <a:pPr hangingPunct="0"/>
            <a:r>
              <a:rPr lang="ja-JP" altLang="ja-JP" sz="1400" dirty="0"/>
              <a:t>③自分事として考える</a:t>
            </a:r>
            <a:endParaRPr lang="en-US" altLang="ja-JP" sz="1400" dirty="0"/>
          </a:p>
          <a:p>
            <a:pPr hangingPunct="0"/>
            <a:r>
              <a:rPr lang="ja-JP" altLang="ja-JP" sz="1400" dirty="0"/>
              <a:t>④是非の判断を教師が</a:t>
            </a:r>
            <a:r>
              <a:rPr lang="ja-JP" altLang="ja-JP" sz="1400" dirty="0" err="1"/>
              <a:t>行わないの</a:t>
            </a:r>
            <a:r>
              <a:rPr lang="ja-JP" altLang="ja-JP" sz="1400" dirty="0"/>
              <a:t>４つを念頭に置いて実践に取り組</a:t>
            </a:r>
            <a:r>
              <a:rPr lang="ja-JP" altLang="en-US" sz="1400" dirty="0"/>
              <a:t>みました</a:t>
            </a:r>
            <a:r>
              <a:rPr lang="ja-JP" altLang="ja-JP" sz="1400" dirty="0"/>
              <a:t>。</a:t>
            </a:r>
            <a:endParaRPr lang="en-US" altLang="ja-JP" sz="1400" dirty="0"/>
          </a:p>
          <a:p>
            <a:pPr hangingPunct="0"/>
            <a:r>
              <a:rPr lang="ja-JP" altLang="ja-JP" sz="1400" dirty="0"/>
              <a:t>原子力発電の恩恵にあずかってきた世代の責任として、将来世代に負担を先送りしないために情報を早い段階で伝えることは大切であると考えたからで</a:t>
            </a:r>
            <a:r>
              <a:rPr lang="ja-JP" altLang="en-US" sz="1400" dirty="0"/>
              <a:t>す</a:t>
            </a:r>
            <a:r>
              <a:rPr lang="ja-JP" altLang="ja-JP" sz="1400" dirty="0"/>
              <a:t>。</a:t>
            </a:r>
          </a:p>
          <a:p>
            <a:pPr hangingPunct="0"/>
            <a:r>
              <a:rPr lang="ja-JP" altLang="ja-JP" sz="1400" dirty="0"/>
              <a:t>ただ、子ども達に未来のエネルギー構成を考えさせるときに、安全性</a:t>
            </a:r>
            <a:r>
              <a:rPr lang="en-US" altLang="ja-JP" sz="1400" dirty="0"/>
              <a:t>(Safety)</a:t>
            </a:r>
            <a:r>
              <a:rPr lang="ja-JP" altLang="ja-JP" sz="1400" dirty="0" err="1"/>
              <a:t>、</a:t>
            </a:r>
            <a:r>
              <a:rPr lang="ja-JP" altLang="ja-JP" sz="1400" dirty="0"/>
              <a:t>自給率</a:t>
            </a:r>
            <a:r>
              <a:rPr lang="en-US" altLang="ja-JP" sz="1400" dirty="0"/>
              <a:t>(Energy Security)</a:t>
            </a:r>
            <a:r>
              <a:rPr lang="ja-JP" altLang="ja-JP" sz="1400" dirty="0" err="1"/>
              <a:t>、</a:t>
            </a:r>
            <a:r>
              <a:rPr lang="ja-JP" altLang="ja-JP" sz="1400" dirty="0"/>
              <a:t>経済効率性</a:t>
            </a:r>
            <a:r>
              <a:rPr lang="en-US" altLang="ja-JP" sz="1400" dirty="0"/>
              <a:t>(Economic Efficiency)</a:t>
            </a:r>
            <a:r>
              <a:rPr lang="ja-JP" altLang="ja-JP" sz="1400" dirty="0" err="1"/>
              <a:t>、</a:t>
            </a:r>
            <a:r>
              <a:rPr lang="ja-JP" altLang="ja-JP" sz="1400" dirty="0"/>
              <a:t>環境適合</a:t>
            </a:r>
            <a:r>
              <a:rPr lang="en-US" altLang="ja-JP" sz="1400" dirty="0"/>
              <a:t>(Environment)</a:t>
            </a:r>
            <a:r>
              <a:rPr lang="ja-JP" altLang="ja-JP" sz="1400" dirty="0"/>
              <a:t>の３Ｅ＋Ｓのうち、経済効率性についての視点の押さえがやや足りなかった</a:t>
            </a:r>
            <a:r>
              <a:rPr lang="ja-JP" altLang="en-US" sz="1400" dirty="0"/>
              <a:t>ように思いました</a:t>
            </a:r>
            <a:r>
              <a:rPr lang="ja-JP" altLang="ja-JP" sz="1400" dirty="0"/>
              <a:t>。</a:t>
            </a:r>
          </a:p>
          <a:p>
            <a:pPr hangingPunct="0"/>
            <a:r>
              <a:rPr lang="ja-JP" altLang="ja-JP" sz="1400" dirty="0"/>
              <a:t>今回の実践では、誰でもが手軽に取り組めるように、様々な団体が作成している資料を使いながら授業を行</a:t>
            </a:r>
            <a:r>
              <a:rPr lang="ja-JP" altLang="en-US" sz="1400" dirty="0"/>
              <a:t>いました</a:t>
            </a:r>
            <a:r>
              <a:rPr lang="ja-JP" altLang="ja-JP" sz="1400" dirty="0"/>
              <a:t>。</a:t>
            </a:r>
            <a:endParaRPr lang="en-US" altLang="ja-JP" sz="1400" dirty="0"/>
          </a:p>
          <a:p>
            <a:pPr hangingPunct="0"/>
            <a:r>
              <a:rPr lang="ja-JP" altLang="ja-JP" sz="1400" dirty="0"/>
              <a:t>エネルギー環境教育に取り組んでみたいと考えている教師の一助になればと考えて</a:t>
            </a:r>
            <a:r>
              <a:rPr lang="ja-JP" altLang="ja-JP" sz="1400"/>
              <a:t>い</a:t>
            </a:r>
            <a:r>
              <a:rPr lang="ja-JP" altLang="en-US" sz="1400"/>
              <a:t>ます</a:t>
            </a:r>
            <a:r>
              <a:rPr lang="ja-JP" altLang="ja-JP" sz="1400"/>
              <a:t>。</a:t>
            </a:r>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37</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A0C8AE9C-3A9B-0563-FF1E-0EF487119367}"/>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678992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a:extLst>
              <a:ext uri="{FF2B5EF4-FFF2-40B4-BE49-F238E27FC236}">
                <a16:creationId xmlns:a16="http://schemas.microsoft.com/office/drawing/2014/main" id="{E2C36073-49A1-43F0-844B-D22BD6623D39}"/>
              </a:ext>
            </a:extLst>
          </p:cNvPr>
          <p:cNvSpPr>
            <a:spLocks noGrp="1" noRot="1" noChangeAspect="1" noChangeArrowheads="1" noTextEdit="1"/>
          </p:cNvSpPr>
          <p:nvPr>
            <p:ph type="sldImg"/>
          </p:nvPr>
        </p:nvSpPr>
        <p:spPr>
          <a:xfrm>
            <a:off x="82550" y="741363"/>
            <a:ext cx="6572250" cy="3697287"/>
          </a:xfrm>
          <a:ln/>
        </p:spPr>
      </p:sp>
      <p:sp>
        <p:nvSpPr>
          <p:cNvPr id="27651" name="ノート プレースホルダ 2">
            <a:extLst>
              <a:ext uri="{FF2B5EF4-FFF2-40B4-BE49-F238E27FC236}">
                <a16:creationId xmlns:a16="http://schemas.microsoft.com/office/drawing/2014/main" id="{7FC7489D-FA90-4D75-8B76-22DE660E46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
        <p:nvSpPr>
          <p:cNvPr id="27652" name="スライド番号プレースホルダ 3">
            <a:extLst>
              <a:ext uri="{FF2B5EF4-FFF2-40B4-BE49-F238E27FC236}">
                <a16:creationId xmlns:a16="http://schemas.microsoft.com/office/drawing/2014/main" id="{DF3B1230-18B1-4860-BBA6-D2CE595987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FE9723B-3E39-4B7F-ABC8-BDABC9C85864}" type="slidenum">
              <a:rPr lang="en-US" altLang="ja-JP">
                <a:ea typeface="ＭＳ Ｐゴシック" panose="020B0600070205080204" pitchFamily="50" charset="-128"/>
              </a:rPr>
              <a:pPr>
                <a:spcBef>
                  <a:spcPct val="0"/>
                </a:spcBef>
              </a:pPr>
              <a:t>38</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3DD5DACC-A5CA-DE9C-AD54-2D045283BB0B}"/>
              </a:ext>
            </a:extLst>
          </p:cNvPr>
          <p:cNvSpPr>
            <a:spLocks noGrp="1"/>
          </p:cNvSpPr>
          <p:nvPr>
            <p:ph type="dt" idx="1"/>
          </p:nvPr>
        </p:nvSpPr>
        <p:spPr/>
        <p:txBody>
          <a:bodyPr/>
          <a:lstStyle/>
          <a:p>
            <a:pPr>
              <a:defRPr/>
            </a:pPr>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3</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7D4DCBBE-C25B-491C-49FF-FBD03E2E76CE}"/>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DD992569-64B3-2892-57D2-81C5FCD004BF}"/>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E071A9B6-C6E3-ACBF-8242-FA0B6F7CD4E0}"/>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20</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CAD40C1C-286B-6C47-3E4F-1D0D1A5BE32F}"/>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21</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EC6DA392-47C2-8F4E-EC65-29A43907FA47}"/>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009CB599-A75E-6294-992E-70A44CBCE940}"/>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a:extLst>
              <a:ext uri="{FF2B5EF4-FFF2-40B4-BE49-F238E27FC236}">
                <a16:creationId xmlns:a16="http://schemas.microsoft.com/office/drawing/2014/main" id="{5239C6B2-0641-4EC5-9F9D-8C6BC10BA962}"/>
              </a:ext>
            </a:extLst>
          </p:cNvPr>
          <p:cNvSpPr>
            <a:spLocks noGrp="1" noRot="1" noChangeAspect="1" noChangeArrowheads="1" noTextEdit="1"/>
          </p:cNvSpPr>
          <p:nvPr>
            <p:ph type="sldImg"/>
          </p:nvPr>
        </p:nvSpPr>
        <p:spPr>
          <a:xfrm>
            <a:off x="82550" y="741363"/>
            <a:ext cx="6572250" cy="3697287"/>
          </a:xfrm>
          <a:ln/>
        </p:spPr>
      </p:sp>
      <p:sp>
        <p:nvSpPr>
          <p:cNvPr id="21507" name="ノート プレースホルダ 2">
            <a:extLst>
              <a:ext uri="{FF2B5EF4-FFF2-40B4-BE49-F238E27FC236}">
                <a16:creationId xmlns:a16="http://schemas.microsoft.com/office/drawing/2014/main" id="{6508FD2C-7822-4421-9E92-F3DEC5B6D7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1508" name="スライド番号プレースホルダ 3">
            <a:extLst>
              <a:ext uri="{FF2B5EF4-FFF2-40B4-BE49-F238E27FC236}">
                <a16:creationId xmlns:a16="http://schemas.microsoft.com/office/drawing/2014/main" id="{DF8A4CB6-AA96-4DF8-A84B-47A00FAB1E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529" indent="-28328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3121" indent="-22662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70" indent="-22662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618" indent="-22662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867"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6115"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936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613" indent="-22662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7A2F388-FE79-4260-864C-90CF722FFB31}" type="slidenum">
              <a:rPr lang="en-US" altLang="ja-JP">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
        <p:nvSpPr>
          <p:cNvPr id="3" name="日付プレースホルダー 2">
            <a:extLst>
              <a:ext uri="{FF2B5EF4-FFF2-40B4-BE49-F238E27FC236}">
                <a16:creationId xmlns:a16="http://schemas.microsoft.com/office/drawing/2014/main" id="{1B096AFF-6DB1-AE1D-0E2D-8CB02C11F4A8}"/>
              </a:ext>
            </a:extLst>
          </p:cNvPr>
          <p:cNvSpPr>
            <a:spLocks noGrp="1"/>
          </p:cNvSpPr>
          <p:nvPr>
            <p:ph type="dt" idx="1"/>
          </p:nvPr>
        </p:nvSpPr>
        <p:spPr/>
        <p:txBody>
          <a:bodyPr/>
          <a:lstStyle/>
          <a:p>
            <a:pPr>
              <a:defRPr/>
            </a:pPr>
            <a:endParaRPr lang="en-US" altLang="ja-JP"/>
          </a:p>
        </p:txBody>
      </p:sp>
    </p:spTree>
    <p:extLst>
      <p:ext uri="{BB962C8B-B14F-4D97-AF65-F5344CB8AC3E}">
        <p14:creationId xmlns:p14="http://schemas.microsoft.com/office/powerpoint/2010/main" val="192297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正方形/長方形 9">
            <a:extLst>
              <a:ext uri="{FF2B5EF4-FFF2-40B4-BE49-F238E27FC236}">
                <a16:creationId xmlns:a16="http://schemas.microsoft.com/office/drawing/2014/main" id="{D4E6EFB3-58B1-48AE-86A6-8D506AB90206}"/>
              </a:ext>
            </a:extLst>
          </p:cNvPr>
          <p:cNvSpPr/>
          <p:nvPr userDrawn="1"/>
        </p:nvSpPr>
        <p:spPr>
          <a:xfrm>
            <a:off x="0" y="-20241"/>
            <a:ext cx="9144000" cy="57269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 name="タイトル 1"/>
          <p:cNvSpPr>
            <a:spLocks noGrp="1"/>
          </p:cNvSpPr>
          <p:nvPr>
            <p:ph type="ctrTitle"/>
          </p:nvPr>
        </p:nvSpPr>
        <p:spPr>
          <a:xfrm>
            <a:off x="685800" y="1597821"/>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5" name="日付プレースホルダ 3">
            <a:extLst>
              <a:ext uri="{FF2B5EF4-FFF2-40B4-BE49-F238E27FC236}">
                <a16:creationId xmlns:a16="http://schemas.microsoft.com/office/drawing/2014/main" id="{0CAA2F73-DCD2-4E38-98FD-935EDB6827ED}"/>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a:extLst>
              <a:ext uri="{FF2B5EF4-FFF2-40B4-BE49-F238E27FC236}">
                <a16:creationId xmlns:a16="http://schemas.microsoft.com/office/drawing/2014/main" id="{416E64C3-49AC-4281-A916-2E84A75E8E7E}"/>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DA7538B8-1991-4BC7-A8C4-3DB10D3FCF93}"/>
              </a:ext>
            </a:extLst>
          </p:cNvPr>
          <p:cNvSpPr>
            <a:spLocks noGrp="1"/>
          </p:cNvSpPr>
          <p:nvPr>
            <p:ph type="sldNum" sz="quarter" idx="12"/>
          </p:nvPr>
        </p:nvSpPr>
        <p:spPr/>
        <p:txBody>
          <a:bodyPr/>
          <a:lstStyle>
            <a:lvl1pPr>
              <a:defRPr smtClean="0"/>
            </a:lvl1pPr>
          </a:lstStyle>
          <a:p>
            <a:pPr>
              <a:defRPr/>
            </a:pPr>
            <a:fld id="{D6828011-F7EC-4E90-8BBA-041499829EAC}" type="slidenum">
              <a:rPr lang="en-US" altLang="ja-JP"/>
              <a:pPr>
                <a:defRPr/>
              </a:pPr>
              <a:t>‹#›</a:t>
            </a:fld>
            <a:endParaRPr lang="en-US" altLang="ja-JP"/>
          </a:p>
        </p:txBody>
      </p:sp>
    </p:spTree>
    <p:extLst>
      <p:ext uri="{BB962C8B-B14F-4D97-AF65-F5344CB8AC3E}">
        <p14:creationId xmlns:p14="http://schemas.microsoft.com/office/powerpoint/2010/main" val="414035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E779B98D-B941-4C1B-98C0-AE097F9246A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69D805D8-4EF7-4924-B098-ADCE9A2F18B8}"/>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403C95CC-76FF-4FAE-9E46-D240634A8754}"/>
              </a:ext>
            </a:extLst>
          </p:cNvPr>
          <p:cNvSpPr>
            <a:spLocks noGrp="1"/>
          </p:cNvSpPr>
          <p:nvPr>
            <p:ph type="sldNum" sz="quarter" idx="12"/>
          </p:nvPr>
        </p:nvSpPr>
        <p:spPr/>
        <p:txBody>
          <a:bodyPr/>
          <a:lstStyle>
            <a:lvl1pPr>
              <a:defRPr/>
            </a:lvl1pPr>
          </a:lstStyle>
          <a:p>
            <a:pPr>
              <a:defRPr/>
            </a:pPr>
            <a:fld id="{B136B892-0794-43CF-BAC8-0215080B635A}" type="slidenum">
              <a:rPr lang="en-US" altLang="ja-JP"/>
              <a:pPr>
                <a:defRPr/>
              </a:pPr>
              <a:t>‹#›</a:t>
            </a:fld>
            <a:endParaRPr lang="en-US" altLang="ja-JP"/>
          </a:p>
        </p:txBody>
      </p:sp>
    </p:spTree>
    <p:extLst>
      <p:ext uri="{BB962C8B-B14F-4D97-AF65-F5344CB8AC3E}">
        <p14:creationId xmlns:p14="http://schemas.microsoft.com/office/powerpoint/2010/main" val="249962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0"/>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0"/>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AEED9080-4967-4976-80D0-80832858D0B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C5F9C4EA-6F1C-47BE-B4CE-A60C5656D13D}"/>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DFC2B8E4-A4EE-48E6-9A5B-08644B7332F0}"/>
              </a:ext>
            </a:extLst>
          </p:cNvPr>
          <p:cNvSpPr>
            <a:spLocks noGrp="1"/>
          </p:cNvSpPr>
          <p:nvPr>
            <p:ph type="sldNum" sz="quarter" idx="12"/>
          </p:nvPr>
        </p:nvSpPr>
        <p:spPr/>
        <p:txBody>
          <a:bodyPr/>
          <a:lstStyle>
            <a:lvl1pPr>
              <a:defRPr/>
            </a:lvl1pPr>
          </a:lstStyle>
          <a:p>
            <a:pPr>
              <a:defRPr/>
            </a:pPr>
            <a:fld id="{3FC50C6F-870D-4350-9176-49A13706D52B}" type="slidenum">
              <a:rPr lang="en-US" altLang="ja-JP"/>
              <a:pPr>
                <a:defRPr/>
              </a:pPr>
              <a:t>‹#›</a:t>
            </a:fld>
            <a:endParaRPr lang="en-US" altLang="ja-JP"/>
          </a:p>
        </p:txBody>
      </p:sp>
    </p:spTree>
    <p:extLst>
      <p:ext uri="{BB962C8B-B14F-4D97-AF65-F5344CB8AC3E}">
        <p14:creationId xmlns:p14="http://schemas.microsoft.com/office/powerpoint/2010/main" val="73505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4" name="対角する 2 つの角を切り取った四角形 7">
            <a:extLst>
              <a:ext uri="{FF2B5EF4-FFF2-40B4-BE49-F238E27FC236}">
                <a16:creationId xmlns:a16="http://schemas.microsoft.com/office/drawing/2014/main" id="{AD389559-02BB-44B5-989E-CC28B2181ADE}"/>
              </a:ext>
            </a:extLst>
          </p:cNvPr>
          <p:cNvSpPr/>
          <p:nvPr userDrawn="1"/>
        </p:nvSpPr>
        <p:spPr>
          <a:xfrm flipH="1">
            <a:off x="0" y="4948237"/>
            <a:ext cx="9144000" cy="195263"/>
          </a:xfrm>
          <a:prstGeom prst="snip2DiagRect">
            <a:avLst>
              <a:gd name="adj1" fmla="val 0"/>
              <a:gd name="adj2" fmla="val 50000"/>
            </a:avLst>
          </a:prstGeom>
          <a:gradFill flip="none" rotWithShape="1">
            <a:gsLst>
              <a:gs pos="0">
                <a:srgbClr val="FF0000"/>
              </a:gs>
              <a:gs pos="25000">
                <a:srgbClr val="FF6633"/>
              </a:gs>
              <a:gs pos="50000">
                <a:srgbClr val="FFFF00"/>
              </a:gs>
              <a:gs pos="75000">
                <a:srgbClr val="01A78F"/>
              </a:gs>
              <a:gs pos="100000">
                <a:srgbClr val="3366FF"/>
              </a:gs>
            </a:gsLst>
            <a:path path="circle">
              <a:fillToRect r="100000" b="100000"/>
            </a:path>
            <a:tileRect l="-100000" t="-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216000" bIns="0" anchor="ctr"/>
          <a:lstStyle/>
          <a:p>
            <a:pPr algn="r" eaLnBrk="1" fontAlgn="auto" hangingPunct="1">
              <a:spcBef>
                <a:spcPts val="0"/>
              </a:spcBef>
              <a:spcAft>
                <a:spcPts val="0"/>
              </a:spcAft>
              <a:defRPr/>
            </a:pPr>
            <a:r>
              <a:rPr lang="en-US" sz="1100" i="1" dirty="0">
                <a:solidFill>
                  <a:schemeClr val="tx1"/>
                </a:solidFill>
                <a:latin typeface="AR P丸ゴシック体E" pitchFamily="50" charset="-128"/>
                <a:ea typeface="AR P丸ゴシック体E" pitchFamily="50" charset="-128"/>
              </a:rPr>
              <a:t> Copyright Fukui S</a:t>
            </a:r>
            <a:r>
              <a:rPr lang="ja-JP" altLang="en-US" sz="1100" i="1" dirty="0" err="1">
                <a:solidFill>
                  <a:schemeClr val="tx1"/>
                </a:solidFill>
                <a:latin typeface="AR P丸ゴシック体E" pitchFamily="50" charset="-128"/>
                <a:ea typeface="AR P丸ゴシック体E" pitchFamily="50" charset="-128"/>
              </a:rPr>
              <a:t>ｃ</a:t>
            </a:r>
            <a:r>
              <a:rPr lang="en-US" sz="1100" i="1" dirty="0" err="1">
                <a:solidFill>
                  <a:schemeClr val="tx1"/>
                </a:solidFill>
                <a:latin typeface="AR P丸ゴシック体E" pitchFamily="50" charset="-128"/>
                <a:ea typeface="AR P丸ゴシック体E" pitchFamily="50" charset="-128"/>
              </a:rPr>
              <a:t>ience</a:t>
            </a:r>
            <a:r>
              <a:rPr lang="en-US" sz="1100" i="1" dirty="0">
                <a:solidFill>
                  <a:schemeClr val="tx1"/>
                </a:solidFill>
                <a:latin typeface="AR P丸ゴシック体E" pitchFamily="50" charset="-128"/>
                <a:ea typeface="AR P丸ゴシック体E" pitchFamily="50" charset="-128"/>
              </a:rPr>
              <a:t> education Conference</a:t>
            </a:r>
            <a:r>
              <a:rPr lang="ja-JP" altLang="en-US" sz="1100" i="1" dirty="0">
                <a:solidFill>
                  <a:schemeClr val="tx1"/>
                </a:solidFill>
                <a:latin typeface="AR P丸ゴシック体E" pitchFamily="50" charset="-128"/>
                <a:ea typeface="AR P丸ゴシック体E" pitchFamily="50" charset="-128"/>
              </a:rPr>
              <a:t>　</a:t>
            </a:r>
            <a:r>
              <a:rPr lang="en-US" altLang="ja-JP" sz="1100" i="1" dirty="0">
                <a:solidFill>
                  <a:schemeClr val="tx1"/>
                </a:solidFill>
                <a:latin typeface="AR P丸ゴシック体E" pitchFamily="50" charset="-128"/>
                <a:ea typeface="AR P丸ゴシック体E" pitchFamily="50" charset="-128"/>
              </a:rPr>
              <a:t>Since</a:t>
            </a:r>
            <a:r>
              <a:rPr lang="en-US" sz="1100" i="1" dirty="0">
                <a:solidFill>
                  <a:schemeClr val="tx1"/>
                </a:solidFill>
                <a:latin typeface="AR P丸ゴシック体E" pitchFamily="50" charset="-128"/>
                <a:ea typeface="AR P丸ゴシック体E" pitchFamily="50" charset="-128"/>
              </a:rPr>
              <a:t>  20</a:t>
            </a:r>
            <a:r>
              <a:rPr lang="en-US" altLang="ja-JP" sz="1100" i="1" dirty="0">
                <a:solidFill>
                  <a:schemeClr val="tx1"/>
                </a:solidFill>
                <a:latin typeface="AR P丸ゴシック体E" pitchFamily="50" charset="-128"/>
                <a:ea typeface="AR P丸ゴシック体E" pitchFamily="50" charset="-128"/>
              </a:rPr>
              <a:t>12</a:t>
            </a:r>
            <a:endParaRPr lang="en-US" sz="1100" i="1" dirty="0">
              <a:solidFill>
                <a:schemeClr val="tx1"/>
              </a:solidFill>
              <a:latin typeface="AR P丸ゴシック体E" pitchFamily="50" charset="-128"/>
              <a:ea typeface="AR P丸ゴシック体E" pitchFamily="50" charset="-128"/>
            </a:endParaRPr>
          </a:p>
        </p:txBody>
      </p:sp>
      <p:sp>
        <p:nvSpPr>
          <p:cNvPr id="5" name="正方形/長方形 4">
            <a:extLst>
              <a:ext uri="{FF2B5EF4-FFF2-40B4-BE49-F238E27FC236}">
                <a16:creationId xmlns:a16="http://schemas.microsoft.com/office/drawing/2014/main" id="{7267859C-CC61-4198-BBD0-38ABF55A6B9B}"/>
              </a:ext>
            </a:extLst>
          </p:cNvPr>
          <p:cNvSpPr/>
          <p:nvPr userDrawn="1"/>
        </p:nvSpPr>
        <p:spPr>
          <a:xfrm>
            <a:off x="0" y="-20241"/>
            <a:ext cx="9144000" cy="5726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3">
            <a:extLst>
              <a:ext uri="{FF2B5EF4-FFF2-40B4-BE49-F238E27FC236}">
                <a16:creationId xmlns:a16="http://schemas.microsoft.com/office/drawing/2014/main" id="{9E2DADF6-F077-44EB-8D95-C8DC0B5CDEB4}"/>
              </a:ext>
            </a:extLst>
          </p:cNvPr>
          <p:cNvSpPr>
            <a:spLocks noGrp="1"/>
          </p:cNvSpPr>
          <p:nvPr>
            <p:ph type="dt" sz="half" idx="10"/>
          </p:nvPr>
        </p:nvSpPr>
        <p:spPr/>
        <p:txBody>
          <a:bodyPr/>
          <a:lstStyle>
            <a:lvl1pPr>
              <a:defRPr/>
            </a:lvl1pPr>
          </a:lstStyle>
          <a:p>
            <a:pPr>
              <a:defRPr/>
            </a:pPr>
            <a:endParaRPr lang="en-US" altLang="ja-JP"/>
          </a:p>
        </p:txBody>
      </p:sp>
      <p:sp>
        <p:nvSpPr>
          <p:cNvPr id="7" name="フッター プレースホルダ 4">
            <a:extLst>
              <a:ext uri="{FF2B5EF4-FFF2-40B4-BE49-F238E27FC236}">
                <a16:creationId xmlns:a16="http://schemas.microsoft.com/office/drawing/2014/main" id="{7FCB536F-8EFB-4A99-A577-25D16D833F99}"/>
              </a:ext>
            </a:extLst>
          </p:cNvPr>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 5">
            <a:extLst>
              <a:ext uri="{FF2B5EF4-FFF2-40B4-BE49-F238E27FC236}">
                <a16:creationId xmlns:a16="http://schemas.microsoft.com/office/drawing/2014/main" id="{12BF9759-D868-4902-B910-7DE620373F6D}"/>
              </a:ext>
            </a:extLst>
          </p:cNvPr>
          <p:cNvSpPr>
            <a:spLocks noGrp="1"/>
          </p:cNvSpPr>
          <p:nvPr>
            <p:ph type="sldNum" sz="quarter" idx="12"/>
          </p:nvPr>
        </p:nvSpPr>
        <p:spPr/>
        <p:txBody>
          <a:bodyPr/>
          <a:lstStyle>
            <a:lvl1pPr>
              <a:defRPr smtClean="0"/>
            </a:lvl1pPr>
          </a:lstStyle>
          <a:p>
            <a:pPr>
              <a:defRPr/>
            </a:pPr>
            <a:fld id="{772837D7-22CB-4E7D-90E0-D89E7A66A9E7}" type="slidenum">
              <a:rPr lang="en-US" altLang="ja-JP"/>
              <a:pPr>
                <a:defRPr/>
              </a:pPr>
              <a:t>‹#›</a:t>
            </a:fld>
            <a:endParaRPr lang="en-US" altLang="ja-JP"/>
          </a:p>
        </p:txBody>
      </p:sp>
    </p:spTree>
    <p:extLst>
      <p:ext uri="{BB962C8B-B14F-4D97-AF65-F5344CB8AC3E}">
        <p14:creationId xmlns:p14="http://schemas.microsoft.com/office/powerpoint/2010/main" val="381974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正方形/長方形 6">
            <a:extLst>
              <a:ext uri="{FF2B5EF4-FFF2-40B4-BE49-F238E27FC236}">
                <a16:creationId xmlns:a16="http://schemas.microsoft.com/office/drawing/2014/main" id="{E786F562-D393-4EEC-BCB2-1422B5848286}"/>
              </a:ext>
            </a:extLst>
          </p:cNvPr>
          <p:cNvSpPr/>
          <p:nvPr userDrawn="1"/>
        </p:nvSpPr>
        <p:spPr>
          <a:xfrm>
            <a:off x="0" y="-20241"/>
            <a:ext cx="9144000" cy="572691"/>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 name="タイトル 1"/>
          <p:cNvSpPr>
            <a:spLocks noGrp="1"/>
          </p:cNvSpPr>
          <p:nvPr>
            <p:ph type="title"/>
          </p:nvPr>
        </p:nvSpPr>
        <p:spPr>
          <a:xfrm>
            <a:off x="722313" y="3305177"/>
            <a:ext cx="7772400" cy="1021556"/>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94A0BAAD-EE21-4919-95A2-E6F04EF4E8A7}"/>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a:extLst>
              <a:ext uri="{FF2B5EF4-FFF2-40B4-BE49-F238E27FC236}">
                <a16:creationId xmlns:a16="http://schemas.microsoft.com/office/drawing/2014/main" id="{A1070BAA-1017-4E0A-ACC5-269609AB86AB}"/>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8D910E86-F3F9-43AD-AD84-EA6D560E1156}"/>
              </a:ext>
            </a:extLst>
          </p:cNvPr>
          <p:cNvSpPr>
            <a:spLocks noGrp="1"/>
          </p:cNvSpPr>
          <p:nvPr>
            <p:ph type="sldNum" sz="quarter" idx="12"/>
          </p:nvPr>
        </p:nvSpPr>
        <p:spPr/>
        <p:txBody>
          <a:bodyPr/>
          <a:lstStyle>
            <a:lvl1pPr>
              <a:defRPr smtClean="0"/>
            </a:lvl1pPr>
          </a:lstStyle>
          <a:p>
            <a:pPr>
              <a:defRPr/>
            </a:pPr>
            <a:fld id="{BA453517-E760-4EEF-892B-A8F8CE844512}" type="slidenum">
              <a:rPr lang="en-US" altLang="ja-JP"/>
              <a:pPr>
                <a:defRPr/>
              </a:pPr>
              <a:t>‹#›</a:t>
            </a:fld>
            <a:endParaRPr lang="en-US" altLang="ja-JP"/>
          </a:p>
        </p:txBody>
      </p:sp>
    </p:spTree>
    <p:extLst>
      <p:ext uri="{BB962C8B-B14F-4D97-AF65-F5344CB8AC3E}">
        <p14:creationId xmlns:p14="http://schemas.microsoft.com/office/powerpoint/2010/main" val="361124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5" name="対角する 2 つの角を切り取った四角形 7">
            <a:extLst>
              <a:ext uri="{FF2B5EF4-FFF2-40B4-BE49-F238E27FC236}">
                <a16:creationId xmlns:a16="http://schemas.microsoft.com/office/drawing/2014/main" id="{E6C71882-969F-4F2B-9D0D-02ED017D5697}"/>
              </a:ext>
            </a:extLst>
          </p:cNvPr>
          <p:cNvSpPr/>
          <p:nvPr userDrawn="1"/>
        </p:nvSpPr>
        <p:spPr>
          <a:xfrm flipH="1">
            <a:off x="0" y="4948237"/>
            <a:ext cx="9144000" cy="195263"/>
          </a:xfrm>
          <a:prstGeom prst="snip2DiagRect">
            <a:avLst>
              <a:gd name="adj1" fmla="val 0"/>
              <a:gd name="adj2" fmla="val 50000"/>
            </a:avLst>
          </a:prstGeom>
          <a:gradFill flip="none" rotWithShape="1">
            <a:gsLst>
              <a:gs pos="0">
                <a:srgbClr val="FF0000"/>
              </a:gs>
              <a:gs pos="25000">
                <a:srgbClr val="FF6633"/>
              </a:gs>
              <a:gs pos="50000">
                <a:srgbClr val="FFFF00"/>
              </a:gs>
              <a:gs pos="75000">
                <a:srgbClr val="01A78F"/>
              </a:gs>
              <a:gs pos="100000">
                <a:srgbClr val="3366FF"/>
              </a:gs>
            </a:gsLst>
            <a:path path="circle">
              <a:fillToRect r="100000" b="100000"/>
            </a:path>
            <a:tileRect l="-100000" t="-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216000" bIns="0" anchor="ctr"/>
          <a:lstStyle/>
          <a:p>
            <a:pPr algn="r" eaLnBrk="1" fontAlgn="auto" hangingPunct="1">
              <a:spcBef>
                <a:spcPts val="0"/>
              </a:spcBef>
              <a:spcAft>
                <a:spcPts val="0"/>
              </a:spcAft>
              <a:defRPr/>
            </a:pPr>
            <a:r>
              <a:rPr lang="en-US" sz="1100" i="1" dirty="0">
                <a:solidFill>
                  <a:schemeClr val="tx1"/>
                </a:solidFill>
                <a:latin typeface="AR P丸ゴシック体E" pitchFamily="50" charset="-128"/>
                <a:ea typeface="AR P丸ゴシック体E" pitchFamily="50" charset="-128"/>
              </a:rPr>
              <a:t> Copyright Fukui S</a:t>
            </a:r>
            <a:r>
              <a:rPr lang="ja-JP" altLang="en-US" sz="1100" i="1" dirty="0" err="1">
                <a:solidFill>
                  <a:schemeClr val="tx1"/>
                </a:solidFill>
                <a:latin typeface="AR P丸ゴシック体E" pitchFamily="50" charset="-128"/>
                <a:ea typeface="AR P丸ゴシック体E" pitchFamily="50" charset="-128"/>
              </a:rPr>
              <a:t>ｃ</a:t>
            </a:r>
            <a:r>
              <a:rPr lang="en-US" sz="1100" i="1" dirty="0" err="1">
                <a:solidFill>
                  <a:schemeClr val="tx1"/>
                </a:solidFill>
                <a:latin typeface="AR P丸ゴシック体E" pitchFamily="50" charset="-128"/>
                <a:ea typeface="AR P丸ゴシック体E" pitchFamily="50" charset="-128"/>
              </a:rPr>
              <a:t>ience</a:t>
            </a:r>
            <a:r>
              <a:rPr lang="en-US" sz="1100" i="1" dirty="0">
                <a:solidFill>
                  <a:schemeClr val="tx1"/>
                </a:solidFill>
                <a:latin typeface="AR P丸ゴシック体E" pitchFamily="50" charset="-128"/>
                <a:ea typeface="AR P丸ゴシック体E" pitchFamily="50" charset="-128"/>
              </a:rPr>
              <a:t> education Conference</a:t>
            </a:r>
            <a:r>
              <a:rPr lang="ja-JP" altLang="en-US" sz="1100" i="1" dirty="0">
                <a:solidFill>
                  <a:schemeClr val="tx1"/>
                </a:solidFill>
                <a:latin typeface="AR P丸ゴシック体E" pitchFamily="50" charset="-128"/>
                <a:ea typeface="AR P丸ゴシック体E" pitchFamily="50" charset="-128"/>
              </a:rPr>
              <a:t>　</a:t>
            </a:r>
            <a:r>
              <a:rPr lang="en-US" altLang="ja-JP" sz="1100" i="1" dirty="0">
                <a:solidFill>
                  <a:schemeClr val="tx1"/>
                </a:solidFill>
                <a:latin typeface="AR P丸ゴシック体E" pitchFamily="50" charset="-128"/>
                <a:ea typeface="AR P丸ゴシック体E" pitchFamily="50" charset="-128"/>
              </a:rPr>
              <a:t>Since</a:t>
            </a:r>
            <a:r>
              <a:rPr lang="en-US" sz="1100" i="1" dirty="0">
                <a:solidFill>
                  <a:schemeClr val="tx1"/>
                </a:solidFill>
                <a:latin typeface="AR P丸ゴシック体E" pitchFamily="50" charset="-128"/>
                <a:ea typeface="AR P丸ゴシック体E" pitchFamily="50" charset="-128"/>
              </a:rPr>
              <a:t>  20</a:t>
            </a:r>
            <a:r>
              <a:rPr lang="en-US" altLang="ja-JP" sz="1100" i="1" dirty="0">
                <a:solidFill>
                  <a:schemeClr val="tx1"/>
                </a:solidFill>
                <a:latin typeface="AR P丸ゴシック体E" pitchFamily="50" charset="-128"/>
                <a:ea typeface="AR P丸ゴシック体E" pitchFamily="50" charset="-128"/>
              </a:rPr>
              <a:t>12</a:t>
            </a:r>
            <a:endParaRPr lang="en-US" sz="1100" i="1" dirty="0">
              <a:solidFill>
                <a:schemeClr val="tx1"/>
              </a:solidFill>
              <a:latin typeface="AR P丸ゴシック体E" pitchFamily="50" charset="-128"/>
              <a:ea typeface="AR P丸ゴシック体E" pitchFamily="50" charset="-128"/>
            </a:endParaRPr>
          </a:p>
        </p:txBody>
      </p:sp>
      <p:sp>
        <p:nvSpPr>
          <p:cNvPr id="6" name="正方形/長方形 5">
            <a:extLst>
              <a:ext uri="{FF2B5EF4-FFF2-40B4-BE49-F238E27FC236}">
                <a16:creationId xmlns:a16="http://schemas.microsoft.com/office/drawing/2014/main" id="{DE612F4F-FA5C-4DF8-A67C-F42F6D3A625A}"/>
              </a:ext>
            </a:extLst>
          </p:cNvPr>
          <p:cNvSpPr/>
          <p:nvPr userDrawn="1"/>
        </p:nvSpPr>
        <p:spPr>
          <a:xfrm>
            <a:off x="0" y="-20241"/>
            <a:ext cx="9144000" cy="572691"/>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D932184A-3D0F-4351-B7C6-C52BEC0EBB64}"/>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a:extLst>
              <a:ext uri="{FF2B5EF4-FFF2-40B4-BE49-F238E27FC236}">
                <a16:creationId xmlns:a16="http://schemas.microsoft.com/office/drawing/2014/main" id="{BC426764-AAF0-4E93-B448-2C340D40ADE9}"/>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a:extLst>
              <a:ext uri="{FF2B5EF4-FFF2-40B4-BE49-F238E27FC236}">
                <a16:creationId xmlns:a16="http://schemas.microsoft.com/office/drawing/2014/main" id="{123651C8-EC84-458B-920B-496C5C2B6643}"/>
              </a:ext>
            </a:extLst>
          </p:cNvPr>
          <p:cNvSpPr>
            <a:spLocks noGrp="1"/>
          </p:cNvSpPr>
          <p:nvPr>
            <p:ph type="sldNum" sz="quarter" idx="12"/>
          </p:nvPr>
        </p:nvSpPr>
        <p:spPr/>
        <p:txBody>
          <a:bodyPr/>
          <a:lstStyle>
            <a:lvl1pPr>
              <a:defRPr smtClean="0"/>
            </a:lvl1pPr>
          </a:lstStyle>
          <a:p>
            <a:pPr>
              <a:defRPr/>
            </a:pPr>
            <a:fld id="{8A84ACF9-DDBD-4462-885E-41F920B5F6F2}" type="slidenum">
              <a:rPr lang="en-US" altLang="ja-JP"/>
              <a:pPr>
                <a:defRPr/>
              </a:pPr>
              <a:t>‹#›</a:t>
            </a:fld>
            <a:endParaRPr lang="en-US" altLang="ja-JP"/>
          </a:p>
        </p:txBody>
      </p:sp>
    </p:spTree>
    <p:extLst>
      <p:ext uri="{BB962C8B-B14F-4D97-AF65-F5344CB8AC3E}">
        <p14:creationId xmlns:p14="http://schemas.microsoft.com/office/powerpoint/2010/main" val="165493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33AFC2D2-92B4-461D-88FA-8AA4D83FFF6A}"/>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a:extLst>
              <a:ext uri="{FF2B5EF4-FFF2-40B4-BE49-F238E27FC236}">
                <a16:creationId xmlns:a16="http://schemas.microsoft.com/office/drawing/2014/main" id="{B39D8F76-6CC9-4430-92C4-17738AABA40F}"/>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a:extLst>
              <a:ext uri="{FF2B5EF4-FFF2-40B4-BE49-F238E27FC236}">
                <a16:creationId xmlns:a16="http://schemas.microsoft.com/office/drawing/2014/main" id="{749EDF85-37A8-4DE8-8993-D192DC097CA9}"/>
              </a:ext>
            </a:extLst>
          </p:cNvPr>
          <p:cNvSpPr>
            <a:spLocks noGrp="1"/>
          </p:cNvSpPr>
          <p:nvPr>
            <p:ph type="sldNum" sz="quarter" idx="12"/>
          </p:nvPr>
        </p:nvSpPr>
        <p:spPr/>
        <p:txBody>
          <a:bodyPr/>
          <a:lstStyle>
            <a:lvl1pPr>
              <a:defRPr/>
            </a:lvl1pPr>
          </a:lstStyle>
          <a:p>
            <a:pPr>
              <a:defRPr/>
            </a:pPr>
            <a:fld id="{F795E4CB-A17C-4EB5-A752-AB83D2D104D2}" type="slidenum">
              <a:rPr lang="en-US" altLang="ja-JP"/>
              <a:pPr>
                <a:defRPr/>
              </a:pPr>
              <a:t>‹#›</a:t>
            </a:fld>
            <a:endParaRPr lang="en-US" altLang="ja-JP"/>
          </a:p>
        </p:txBody>
      </p:sp>
    </p:spTree>
    <p:extLst>
      <p:ext uri="{BB962C8B-B14F-4D97-AF65-F5344CB8AC3E}">
        <p14:creationId xmlns:p14="http://schemas.microsoft.com/office/powerpoint/2010/main" val="265522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CBFC5B43-0805-4B0A-89BA-E412F000056E}"/>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a:extLst>
              <a:ext uri="{FF2B5EF4-FFF2-40B4-BE49-F238E27FC236}">
                <a16:creationId xmlns:a16="http://schemas.microsoft.com/office/drawing/2014/main" id="{04CF99C7-3769-4263-9237-933D356AE241}"/>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2EDDB6FC-3B43-4747-8B52-43B73801A803}"/>
              </a:ext>
            </a:extLst>
          </p:cNvPr>
          <p:cNvSpPr>
            <a:spLocks noGrp="1"/>
          </p:cNvSpPr>
          <p:nvPr>
            <p:ph type="sldNum" sz="quarter" idx="12"/>
          </p:nvPr>
        </p:nvSpPr>
        <p:spPr/>
        <p:txBody>
          <a:bodyPr/>
          <a:lstStyle>
            <a:lvl1pPr>
              <a:defRPr/>
            </a:lvl1pPr>
          </a:lstStyle>
          <a:p>
            <a:pPr>
              <a:defRPr/>
            </a:pPr>
            <a:fld id="{52F2C293-8C35-4C87-BBEA-F28BC3F15EAB}" type="slidenum">
              <a:rPr lang="en-US" altLang="ja-JP"/>
              <a:pPr>
                <a:defRPr/>
              </a:pPr>
              <a:t>‹#›</a:t>
            </a:fld>
            <a:endParaRPr lang="en-US" altLang="ja-JP"/>
          </a:p>
        </p:txBody>
      </p:sp>
    </p:spTree>
    <p:extLst>
      <p:ext uri="{BB962C8B-B14F-4D97-AF65-F5344CB8AC3E}">
        <p14:creationId xmlns:p14="http://schemas.microsoft.com/office/powerpoint/2010/main" val="24049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日付プレースホルダ 1">
            <a:extLst>
              <a:ext uri="{FF2B5EF4-FFF2-40B4-BE49-F238E27FC236}">
                <a16:creationId xmlns:a16="http://schemas.microsoft.com/office/drawing/2014/main" id="{0CD85241-59F9-46B0-9BEA-90242B98C5BE}"/>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 2">
            <a:extLst>
              <a:ext uri="{FF2B5EF4-FFF2-40B4-BE49-F238E27FC236}">
                <a16:creationId xmlns:a16="http://schemas.microsoft.com/office/drawing/2014/main" id="{7E5ED7D0-9E20-479D-9343-EA1C4C4CA78E}"/>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3">
            <a:extLst>
              <a:ext uri="{FF2B5EF4-FFF2-40B4-BE49-F238E27FC236}">
                <a16:creationId xmlns:a16="http://schemas.microsoft.com/office/drawing/2014/main" id="{23809DFB-F390-48F6-B318-429A3DEB5D58}"/>
              </a:ext>
            </a:extLst>
          </p:cNvPr>
          <p:cNvSpPr>
            <a:spLocks noGrp="1"/>
          </p:cNvSpPr>
          <p:nvPr>
            <p:ph type="sldNum" sz="quarter" idx="12"/>
          </p:nvPr>
        </p:nvSpPr>
        <p:spPr/>
        <p:txBody>
          <a:bodyPr/>
          <a:lstStyle>
            <a:lvl1pPr>
              <a:defRPr smtClean="0"/>
            </a:lvl1pPr>
          </a:lstStyle>
          <a:p>
            <a:pPr>
              <a:defRPr/>
            </a:pPr>
            <a:fld id="{79A40355-776E-48BF-A0B9-0295D6FE3815}" type="slidenum">
              <a:rPr lang="en-US" altLang="ja-JP"/>
              <a:pPr>
                <a:defRPr/>
              </a:pPr>
              <a:t>‹#›</a:t>
            </a:fld>
            <a:endParaRPr lang="en-US" altLang="ja-JP"/>
          </a:p>
        </p:txBody>
      </p:sp>
    </p:spTree>
    <p:extLst>
      <p:ext uri="{BB962C8B-B14F-4D97-AF65-F5344CB8AC3E}">
        <p14:creationId xmlns:p14="http://schemas.microsoft.com/office/powerpoint/2010/main" val="15954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04787"/>
            <a:ext cx="3008313" cy="871538"/>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7077EB5F-FC85-4774-8C9A-B88798FD38D5}"/>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a:extLst>
              <a:ext uri="{FF2B5EF4-FFF2-40B4-BE49-F238E27FC236}">
                <a16:creationId xmlns:a16="http://schemas.microsoft.com/office/drawing/2014/main" id="{6470D72D-858D-4120-B79D-24A2AA534FF2}"/>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08E6C4B4-6617-467F-90C1-F188DD3528AD}"/>
              </a:ext>
            </a:extLst>
          </p:cNvPr>
          <p:cNvSpPr>
            <a:spLocks noGrp="1"/>
          </p:cNvSpPr>
          <p:nvPr>
            <p:ph type="sldNum" sz="quarter" idx="12"/>
          </p:nvPr>
        </p:nvSpPr>
        <p:spPr/>
        <p:txBody>
          <a:bodyPr/>
          <a:lstStyle>
            <a:lvl1pPr>
              <a:defRPr/>
            </a:lvl1pPr>
          </a:lstStyle>
          <a:p>
            <a:pPr>
              <a:defRPr/>
            </a:pPr>
            <a:fld id="{7C403974-9D77-4B54-B2E3-CFBEBDE33EDE}" type="slidenum">
              <a:rPr lang="en-US" altLang="ja-JP"/>
              <a:pPr>
                <a:defRPr/>
              </a:pPr>
              <a:t>‹#›</a:t>
            </a:fld>
            <a:endParaRPr lang="en-US" altLang="ja-JP"/>
          </a:p>
        </p:txBody>
      </p:sp>
    </p:spTree>
    <p:extLst>
      <p:ext uri="{BB962C8B-B14F-4D97-AF65-F5344CB8AC3E}">
        <p14:creationId xmlns:p14="http://schemas.microsoft.com/office/powerpoint/2010/main" val="75578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79AABC87-9931-4C67-BF85-9C23B69CD573}"/>
              </a:ext>
            </a:extLst>
          </p:cNvPr>
          <p:cNvSpPr>
            <a:spLocks noGrp="1"/>
          </p:cNvSpPr>
          <p:nvPr>
            <p:ph type="dt" sz="half" idx="10"/>
          </p:nvPr>
        </p:nvSpPr>
        <p:spPr/>
        <p:txBody>
          <a:bodyPr/>
          <a:lstStyle>
            <a:lvl1pPr>
              <a:defRPr/>
            </a:lvl1pPr>
          </a:lstStyle>
          <a:p>
            <a:pPr>
              <a:defRPr/>
            </a:pPr>
            <a:endParaRPr lang="en-US" altLang="ja-JP" dirty="0"/>
          </a:p>
        </p:txBody>
      </p:sp>
      <p:sp>
        <p:nvSpPr>
          <p:cNvPr id="6" name="フッター プレースホルダ 4">
            <a:extLst>
              <a:ext uri="{FF2B5EF4-FFF2-40B4-BE49-F238E27FC236}">
                <a16:creationId xmlns:a16="http://schemas.microsoft.com/office/drawing/2014/main" id="{87DC635A-AB1F-451C-88B8-BFB422E54044}"/>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a:extLst>
              <a:ext uri="{FF2B5EF4-FFF2-40B4-BE49-F238E27FC236}">
                <a16:creationId xmlns:a16="http://schemas.microsoft.com/office/drawing/2014/main" id="{889C46B7-F894-4272-A60A-CBFAD390E36E}"/>
              </a:ext>
            </a:extLst>
          </p:cNvPr>
          <p:cNvSpPr>
            <a:spLocks noGrp="1"/>
          </p:cNvSpPr>
          <p:nvPr>
            <p:ph type="sldNum" sz="quarter" idx="12"/>
          </p:nvPr>
        </p:nvSpPr>
        <p:spPr/>
        <p:txBody>
          <a:bodyPr/>
          <a:lstStyle>
            <a:lvl1pPr>
              <a:defRPr/>
            </a:lvl1pPr>
          </a:lstStyle>
          <a:p>
            <a:pPr>
              <a:defRPr/>
            </a:pPr>
            <a:fld id="{C0137C9D-BDD4-4F7C-8B72-EFA804462658}" type="slidenum">
              <a:rPr lang="en-US" altLang="ja-JP"/>
              <a:pPr>
                <a:defRPr/>
              </a:pPr>
              <a:t>‹#›</a:t>
            </a:fld>
            <a:endParaRPr lang="en-US" altLang="ja-JP"/>
          </a:p>
        </p:txBody>
      </p:sp>
    </p:spTree>
    <p:extLst>
      <p:ext uri="{BB962C8B-B14F-4D97-AF65-F5344CB8AC3E}">
        <p14:creationId xmlns:p14="http://schemas.microsoft.com/office/powerpoint/2010/main" val="414787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0B8367E3-7CB9-4E48-92BC-815F57078A48}"/>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45FFD596-94BD-4386-B7DB-83A11895C5C4}"/>
              </a:ext>
            </a:extLst>
          </p:cNvPr>
          <p:cNvSpPr>
            <a:spLocks noGrp="1"/>
          </p:cNvSpPr>
          <p:nvPr>
            <p:ph type="body" idx="1"/>
          </p:nvPr>
        </p:nvSpPr>
        <p:spPr bwMode="auto">
          <a:xfrm>
            <a:off x="457200" y="1200152"/>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a:extLst>
              <a:ext uri="{FF2B5EF4-FFF2-40B4-BE49-F238E27FC236}">
                <a16:creationId xmlns:a16="http://schemas.microsoft.com/office/drawing/2014/main" id="{93DB6CAA-00BD-49AF-AD5C-304A5B095301}"/>
              </a:ext>
            </a:extLst>
          </p:cNvPr>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charset="0"/>
                <a:ea typeface="+mn-ea"/>
              </a:defRPr>
            </a:lvl1pPr>
          </a:lstStyle>
          <a:p>
            <a:pPr>
              <a:defRPr/>
            </a:pPr>
            <a:endParaRPr lang="en-US" altLang="ja-JP"/>
          </a:p>
        </p:txBody>
      </p:sp>
      <p:sp>
        <p:nvSpPr>
          <p:cNvPr id="5" name="フッター プレースホルダ 4">
            <a:extLst>
              <a:ext uri="{FF2B5EF4-FFF2-40B4-BE49-F238E27FC236}">
                <a16:creationId xmlns:a16="http://schemas.microsoft.com/office/drawing/2014/main" id="{399DB1BA-218A-4D7D-8072-EF491E489526}"/>
              </a:ext>
            </a:extLst>
          </p:cNvPr>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charset="0"/>
                <a:ea typeface="+mn-ea"/>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24FA48FF-A25F-4655-8CCD-E0AA2997572F}"/>
              </a:ext>
            </a:extLst>
          </p:cNvPr>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663ADD3-4FF9-496C-A20D-EB03EA0BDE3F}" type="slidenum">
              <a:rPr lang="en-US" altLang="ja-JP"/>
              <a:pPr>
                <a:defRPr/>
              </a:pPr>
              <a:t>‹#›</a:t>
            </a:fld>
            <a:endParaRPr lang="en-US" altLang="ja-JP"/>
          </a:p>
        </p:txBody>
      </p:sp>
      <p:sp>
        <p:nvSpPr>
          <p:cNvPr id="7" name="対角する 2 つの角を切り取った四角形 6">
            <a:extLst>
              <a:ext uri="{FF2B5EF4-FFF2-40B4-BE49-F238E27FC236}">
                <a16:creationId xmlns:a16="http://schemas.microsoft.com/office/drawing/2014/main" id="{075D8600-37C5-4A02-8B0F-C5B4DDD5954B}"/>
              </a:ext>
            </a:extLst>
          </p:cNvPr>
          <p:cNvSpPr/>
          <p:nvPr userDrawn="1"/>
        </p:nvSpPr>
        <p:spPr>
          <a:xfrm flipH="1">
            <a:off x="0" y="4876007"/>
            <a:ext cx="9144000" cy="267494"/>
          </a:xfrm>
          <a:prstGeom prst="snip2DiagRect">
            <a:avLst>
              <a:gd name="adj1" fmla="val 0"/>
              <a:gd name="adj2" fmla="val 50000"/>
            </a:avLst>
          </a:prstGeom>
          <a:gradFill flip="none" rotWithShape="1">
            <a:gsLst>
              <a:gs pos="0">
                <a:srgbClr val="FF0000"/>
              </a:gs>
              <a:gs pos="25000">
                <a:srgbClr val="FF6633"/>
              </a:gs>
              <a:gs pos="50000">
                <a:srgbClr val="FFFF00"/>
              </a:gs>
              <a:gs pos="75000">
                <a:srgbClr val="01A78F"/>
              </a:gs>
              <a:gs pos="100000">
                <a:srgbClr val="3366FF"/>
              </a:gs>
            </a:gsLst>
            <a:path path="circle">
              <a:fillToRect r="100000" b="100000"/>
            </a:path>
            <a:tileRect l="-100000" t="-10000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216000" bIns="0" anchor="ctr"/>
          <a:lstStyle/>
          <a:p>
            <a:pPr algn="r" eaLnBrk="1" hangingPunct="1">
              <a:defRPr/>
            </a:pPr>
            <a:r>
              <a:rPr lang="en-US" altLang="ja-JP" sz="1100" i="1" dirty="0">
                <a:solidFill>
                  <a:schemeClr val="tx1"/>
                </a:solidFill>
                <a:latin typeface="AR P丸ゴシック体E" pitchFamily="50" charset="-128"/>
                <a:ea typeface="AR P丸ゴシック体E" pitchFamily="50" charset="-128"/>
              </a:rPr>
              <a:t> Copyright Energy and Environmental Education Working Group</a:t>
            </a:r>
            <a:r>
              <a:rPr lang="ja-JP" altLang="en-US" sz="1100" i="1" baseline="0" dirty="0">
                <a:solidFill>
                  <a:schemeClr val="tx1"/>
                </a:solidFill>
                <a:latin typeface="AR P丸ゴシック体E" pitchFamily="50" charset="-128"/>
                <a:ea typeface="AR P丸ゴシック体E" pitchFamily="50" charset="-128"/>
              </a:rPr>
              <a:t> </a:t>
            </a:r>
            <a:r>
              <a:rPr lang="en-US" altLang="ja-JP" sz="1100" i="1" dirty="0">
                <a:solidFill>
                  <a:schemeClr val="tx1"/>
                </a:solidFill>
                <a:latin typeface="AR P丸ゴシック体E" pitchFamily="50" charset="-128"/>
                <a:ea typeface="AR P丸ゴシック体E" pitchFamily="50" charset="-128"/>
              </a:rPr>
              <a:t>Since 2024</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30" r:id="rId5"/>
    <p:sldLayoutId id="2147483731" r:id="rId6"/>
    <p:sldLayoutId id="2147483740"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a:extLst>
              <a:ext uri="{FF2B5EF4-FFF2-40B4-BE49-F238E27FC236}">
                <a16:creationId xmlns:a16="http://schemas.microsoft.com/office/drawing/2014/main" id="{B7D52BAD-CB0C-4E75-8E70-60CE055E3A4E}"/>
              </a:ext>
            </a:extLst>
          </p:cNvPr>
          <p:cNvSpPr>
            <a:spLocks/>
          </p:cNvSpPr>
          <p:nvPr/>
        </p:nvSpPr>
        <p:spPr bwMode="auto">
          <a:xfrm>
            <a:off x="0" y="465516"/>
            <a:ext cx="9144000" cy="2754306"/>
          </a:xfrm>
          <a:prstGeom prst="rect">
            <a:avLst/>
          </a:prstGeom>
          <a:noFill/>
          <a:ln w="9525">
            <a:noFill/>
            <a:miter lim="800000"/>
            <a:headEnd/>
            <a:tailEnd/>
          </a:ln>
        </p:spPr>
        <p:txBody>
          <a:bodyPr/>
          <a:lstStyle/>
          <a:p>
            <a:pPr eaLnBrk="1" hangingPunct="1">
              <a:defRPr/>
            </a:pPr>
            <a:r>
              <a:rPr lang="ja-JP" altLang="en-US" sz="4000" dirty="0">
                <a:solidFill>
                  <a:schemeClr val="tx2"/>
                </a:solidFill>
                <a:latin typeface="Arial" charset="0"/>
              </a:rPr>
              <a:t>小学校</a:t>
            </a:r>
            <a:r>
              <a:rPr lang="ja-JP" altLang="en-US" sz="4000">
                <a:solidFill>
                  <a:schemeClr val="tx2"/>
                </a:solidFill>
                <a:latin typeface="Arial" charset="0"/>
              </a:rPr>
              <a:t>低学年に示す</a:t>
            </a:r>
            <a:endParaRPr lang="en-US" altLang="ja-JP" sz="4000" dirty="0">
              <a:solidFill>
                <a:schemeClr val="tx2"/>
              </a:solidFill>
              <a:latin typeface="Arial" charset="0"/>
            </a:endParaRPr>
          </a:p>
          <a:p>
            <a:pPr eaLnBrk="1" hangingPunct="1">
              <a:defRPr/>
            </a:pPr>
            <a:r>
              <a:rPr lang="ja-JP" altLang="en-US" sz="4000" dirty="0">
                <a:solidFill>
                  <a:schemeClr val="tx2"/>
                </a:solidFill>
                <a:latin typeface="Arial" charset="0"/>
              </a:rPr>
              <a:t>　　　　　　　　　　　放射性廃棄物処分の今</a:t>
            </a:r>
            <a:endParaRPr lang="en-US" altLang="ja-JP" sz="4000" dirty="0">
              <a:solidFill>
                <a:schemeClr val="tx2"/>
              </a:solidFill>
              <a:latin typeface="Arial" charset="0"/>
            </a:endParaRPr>
          </a:p>
          <a:p>
            <a:pPr eaLnBrk="1" hangingPunct="1">
              <a:defRPr/>
            </a:pPr>
            <a:r>
              <a:rPr lang="ja-JP" altLang="en-US" sz="3600" dirty="0">
                <a:solidFill>
                  <a:srgbClr val="1F497D"/>
                </a:solidFill>
              </a:rPr>
              <a:t>　</a:t>
            </a:r>
            <a:r>
              <a:rPr lang="ja-JP" altLang="en-US" sz="4400" dirty="0">
                <a:solidFill>
                  <a:srgbClr val="1F497D"/>
                </a:solidFill>
              </a:rPr>
              <a:t>　</a:t>
            </a:r>
            <a:r>
              <a:rPr lang="en-US" altLang="ja-JP" sz="3600" dirty="0">
                <a:solidFill>
                  <a:srgbClr val="1F497D"/>
                </a:solidFill>
              </a:rPr>
              <a:t>〜</a:t>
            </a:r>
            <a:r>
              <a:rPr lang="ja-JP" altLang="en-US" sz="3600" dirty="0">
                <a:solidFill>
                  <a:srgbClr val="1F497D"/>
                </a:solidFill>
              </a:rPr>
              <a:t>福井県に住むわたしたちが</a:t>
            </a:r>
            <a:endParaRPr lang="en-US" altLang="ja-JP" sz="3600" dirty="0">
              <a:solidFill>
                <a:srgbClr val="1F497D"/>
              </a:solidFill>
            </a:endParaRPr>
          </a:p>
          <a:p>
            <a:pPr eaLnBrk="1" hangingPunct="1">
              <a:defRPr/>
            </a:pPr>
            <a:r>
              <a:rPr lang="ja-JP" altLang="en-US" sz="3600" dirty="0">
                <a:solidFill>
                  <a:srgbClr val="1F497D"/>
                </a:solidFill>
              </a:rPr>
              <a:t>　　　　 　　　　　　　　　　知っておくべきこと</a:t>
            </a:r>
            <a:r>
              <a:rPr lang="en-US" altLang="ja-JP" sz="3600" dirty="0">
                <a:solidFill>
                  <a:srgbClr val="1F497D"/>
                </a:solidFill>
              </a:rPr>
              <a:t>〜</a:t>
            </a:r>
            <a:endParaRPr lang="ja-JP" altLang="en-US" sz="3600" dirty="0">
              <a:solidFill>
                <a:schemeClr val="tx2"/>
              </a:solidFill>
              <a:latin typeface="Arial" charset="0"/>
            </a:endParaRPr>
          </a:p>
          <a:p>
            <a:pPr eaLnBrk="1" hangingPunct="1">
              <a:defRPr/>
            </a:pPr>
            <a:endParaRPr lang="ja-JP" altLang="en-US" sz="3600" dirty="0">
              <a:solidFill>
                <a:schemeClr val="tx2"/>
              </a:solidFill>
              <a:latin typeface="Arial" charset="0"/>
            </a:endParaRPr>
          </a:p>
        </p:txBody>
      </p:sp>
      <p:sp>
        <p:nvSpPr>
          <p:cNvPr id="8195" name="タイトル 1">
            <a:extLst>
              <a:ext uri="{FF2B5EF4-FFF2-40B4-BE49-F238E27FC236}">
                <a16:creationId xmlns:a16="http://schemas.microsoft.com/office/drawing/2014/main" id="{9A6EF210-6032-46BC-BB96-B68D4CCD0C4B}"/>
              </a:ext>
            </a:extLst>
          </p:cNvPr>
          <p:cNvSpPr>
            <a:spLocks/>
          </p:cNvSpPr>
          <p:nvPr/>
        </p:nvSpPr>
        <p:spPr bwMode="auto">
          <a:xfrm>
            <a:off x="4788024" y="4137924"/>
            <a:ext cx="424847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zh-TW" altLang="en-US" b="1" dirty="0">
              <a:latin typeface="Arial" panose="020B0604020202020204" pitchFamily="34" charset="0"/>
            </a:endParaRPr>
          </a:p>
          <a:p>
            <a:pPr algn="ctr" eaLnBrk="1" hangingPunct="1">
              <a:spcBef>
                <a:spcPct val="0"/>
              </a:spcBef>
              <a:buFontTx/>
              <a:buNone/>
            </a:pPr>
            <a:r>
              <a:rPr lang="zh-TW" altLang="en-US" b="1" dirty="0">
                <a:latin typeface="Arial" panose="020B0604020202020204" pitchFamily="34" charset="0"/>
              </a:rPr>
              <a:t>　　　　　北倉　祐治</a:t>
            </a:r>
          </a:p>
          <a:p>
            <a:pPr algn="ctr" eaLnBrk="1" hangingPunct="1">
              <a:spcBef>
                <a:spcPct val="0"/>
              </a:spcBef>
              <a:buFontTx/>
              <a:buNone/>
            </a:pPr>
            <a:endParaRPr lang="ja-JP" altLang="en-US" b="1"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6D0AD8-1DE8-70B6-98CE-12B26C7B63D7}"/>
              </a:ext>
            </a:extLst>
          </p:cNvPr>
          <p:cNvPicPr>
            <a:picLocks noChangeAspect="1"/>
          </p:cNvPicPr>
          <p:nvPr/>
        </p:nvPicPr>
        <p:blipFill>
          <a:blip r:embed="rId2" cstate="screen"/>
          <a:stretch>
            <a:fillRect/>
          </a:stretch>
        </p:blipFill>
        <p:spPr>
          <a:xfrm>
            <a:off x="2797792" y="58260"/>
            <a:ext cx="3290988" cy="4738229"/>
          </a:xfrm>
          <a:prstGeom prst="rect">
            <a:avLst/>
          </a:prstGeom>
        </p:spPr>
      </p:pic>
      <p:sp>
        <p:nvSpPr>
          <p:cNvPr id="4" name="正方形/長方形 3"/>
          <p:cNvSpPr/>
          <p:nvPr/>
        </p:nvSpPr>
        <p:spPr>
          <a:xfrm>
            <a:off x="252482" y="4755545"/>
            <a:ext cx="8891517" cy="369332"/>
          </a:xfrm>
          <a:prstGeom prst="rect">
            <a:avLst/>
          </a:prstGeom>
          <a:solidFill>
            <a:schemeClr val="bg1"/>
          </a:solidFill>
        </p:spPr>
        <p:txBody>
          <a:bodyPr wrap="square">
            <a:spAutoFit/>
          </a:bodyPr>
          <a:lstStyle/>
          <a:p>
            <a:r>
              <a:rPr lang="en-US" altLang="ja-JP" sz="1800" dirty="0">
                <a:latin typeface="Arial Unicode MS" pitchFamily="50" charset="-128"/>
                <a:ea typeface="Arial Unicode MS" pitchFamily="50" charset="-128"/>
                <a:cs typeface="Arial Unicode MS" pitchFamily="50" charset="-128"/>
              </a:rPr>
              <a:t>https://www.numo.or.jp/eess/teaching-materials/pdf/numo_shougaku_2021.3.pdf</a:t>
            </a:r>
            <a:endParaRPr lang="ja-JP" altLang="en-US" sz="1800" dirty="0">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326218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755D7-A6A9-07DA-0C43-F3E901BDC921}"/>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E678F0DD-3497-0D58-0808-7AEF8A503B0D}"/>
              </a:ext>
            </a:extLst>
          </p:cNvPr>
          <p:cNvPicPr>
            <a:picLocks noChangeAspect="1"/>
          </p:cNvPicPr>
          <p:nvPr/>
        </p:nvPicPr>
        <p:blipFill>
          <a:blip r:embed="rId2" cstate="screen"/>
          <a:stretch>
            <a:fillRect/>
          </a:stretch>
        </p:blipFill>
        <p:spPr>
          <a:xfrm>
            <a:off x="2361064" y="50078"/>
            <a:ext cx="3930554" cy="4580023"/>
          </a:xfrm>
          <a:prstGeom prst="rect">
            <a:avLst/>
          </a:prstGeom>
        </p:spPr>
      </p:pic>
      <p:sp>
        <p:nvSpPr>
          <p:cNvPr id="4" name="正方形/長方形 3"/>
          <p:cNvSpPr/>
          <p:nvPr/>
        </p:nvSpPr>
        <p:spPr>
          <a:xfrm>
            <a:off x="252482" y="4755545"/>
            <a:ext cx="8891517" cy="369332"/>
          </a:xfrm>
          <a:prstGeom prst="rect">
            <a:avLst/>
          </a:prstGeom>
          <a:solidFill>
            <a:schemeClr val="bg1"/>
          </a:solidFill>
        </p:spPr>
        <p:txBody>
          <a:bodyPr wrap="square">
            <a:spAutoFit/>
          </a:bodyPr>
          <a:lstStyle/>
          <a:p>
            <a:r>
              <a:rPr lang="en-US" altLang="ja-JP" sz="1800" dirty="0">
                <a:latin typeface="Arial Unicode MS" pitchFamily="50" charset="-128"/>
                <a:ea typeface="Arial Unicode MS" pitchFamily="50" charset="-128"/>
                <a:cs typeface="Arial Unicode MS" pitchFamily="50" charset="-128"/>
              </a:rPr>
              <a:t>https://www.numo.or.jp/eess/teaching-materials/pdf/numo_shougaku_2021.3.pdf</a:t>
            </a:r>
            <a:endParaRPr lang="ja-JP" altLang="en-US" sz="1800" dirty="0">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206532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811A952-393A-B646-9F1F-AB4A1F60D650}"/>
              </a:ext>
            </a:extLst>
          </p:cNvPr>
          <p:cNvPicPr>
            <a:picLocks noChangeAspect="1"/>
          </p:cNvPicPr>
          <p:nvPr/>
        </p:nvPicPr>
        <p:blipFill>
          <a:blip r:embed="rId2" cstate="screen"/>
          <a:stretch>
            <a:fillRect/>
          </a:stretch>
        </p:blipFill>
        <p:spPr>
          <a:xfrm>
            <a:off x="750630" y="74018"/>
            <a:ext cx="6951050" cy="496420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E2917BC-2B99-3F48-8265-5F78D3A538D8}"/>
              </a:ext>
            </a:extLst>
          </p:cNvPr>
          <p:cNvPicPr>
            <a:picLocks noChangeAspect="1"/>
          </p:cNvPicPr>
          <p:nvPr/>
        </p:nvPicPr>
        <p:blipFill>
          <a:blip r:embed="rId2" cstate="screen"/>
          <a:stretch>
            <a:fillRect/>
          </a:stretch>
        </p:blipFill>
        <p:spPr>
          <a:xfrm>
            <a:off x="1781395" y="222616"/>
            <a:ext cx="1982366" cy="2360838"/>
          </a:xfrm>
          <a:prstGeom prst="rect">
            <a:avLst/>
          </a:prstGeom>
        </p:spPr>
      </p:pic>
      <p:pic>
        <p:nvPicPr>
          <p:cNvPr id="5" name="図 4">
            <a:extLst>
              <a:ext uri="{FF2B5EF4-FFF2-40B4-BE49-F238E27FC236}">
                <a16:creationId xmlns:a16="http://schemas.microsoft.com/office/drawing/2014/main" id="{EB18B81E-D8B3-B54F-BBC8-467DABD8EB9C}"/>
              </a:ext>
            </a:extLst>
          </p:cNvPr>
          <p:cNvPicPr>
            <a:picLocks noChangeAspect="1"/>
          </p:cNvPicPr>
          <p:nvPr/>
        </p:nvPicPr>
        <p:blipFill>
          <a:blip r:embed="rId3" cstate="screen"/>
          <a:stretch>
            <a:fillRect/>
          </a:stretch>
        </p:blipFill>
        <p:spPr>
          <a:xfrm>
            <a:off x="3665548" y="222615"/>
            <a:ext cx="1982366" cy="2360838"/>
          </a:xfrm>
          <a:prstGeom prst="rect">
            <a:avLst/>
          </a:prstGeom>
        </p:spPr>
      </p:pic>
      <p:pic>
        <p:nvPicPr>
          <p:cNvPr id="6" name="図 5">
            <a:extLst>
              <a:ext uri="{FF2B5EF4-FFF2-40B4-BE49-F238E27FC236}">
                <a16:creationId xmlns:a16="http://schemas.microsoft.com/office/drawing/2014/main" id="{403D755B-4409-B64E-8166-3C9F2500CCD0}"/>
              </a:ext>
            </a:extLst>
          </p:cNvPr>
          <p:cNvPicPr>
            <a:picLocks noChangeAspect="1"/>
          </p:cNvPicPr>
          <p:nvPr/>
        </p:nvPicPr>
        <p:blipFill>
          <a:blip r:embed="rId4" cstate="screen"/>
          <a:stretch>
            <a:fillRect/>
          </a:stretch>
        </p:blipFill>
        <p:spPr>
          <a:xfrm>
            <a:off x="5647914" y="222616"/>
            <a:ext cx="1982366" cy="2360838"/>
          </a:xfrm>
          <a:prstGeom prst="rect">
            <a:avLst/>
          </a:prstGeom>
        </p:spPr>
      </p:pic>
      <p:pic>
        <p:nvPicPr>
          <p:cNvPr id="7" name="図 6">
            <a:extLst>
              <a:ext uri="{FF2B5EF4-FFF2-40B4-BE49-F238E27FC236}">
                <a16:creationId xmlns:a16="http://schemas.microsoft.com/office/drawing/2014/main" id="{25F7DD84-8A10-BE44-8EE7-2B804A74D3AA}"/>
              </a:ext>
            </a:extLst>
          </p:cNvPr>
          <p:cNvPicPr>
            <a:picLocks noChangeAspect="1"/>
          </p:cNvPicPr>
          <p:nvPr/>
        </p:nvPicPr>
        <p:blipFill>
          <a:blip r:embed="rId5" cstate="screen"/>
          <a:stretch>
            <a:fillRect/>
          </a:stretch>
        </p:blipFill>
        <p:spPr>
          <a:xfrm>
            <a:off x="2772578" y="2583454"/>
            <a:ext cx="1982366" cy="2360838"/>
          </a:xfrm>
          <a:prstGeom prst="rect">
            <a:avLst/>
          </a:prstGeom>
        </p:spPr>
      </p:pic>
      <p:pic>
        <p:nvPicPr>
          <p:cNvPr id="8" name="図 7">
            <a:extLst>
              <a:ext uri="{FF2B5EF4-FFF2-40B4-BE49-F238E27FC236}">
                <a16:creationId xmlns:a16="http://schemas.microsoft.com/office/drawing/2014/main" id="{CAB8254D-293D-1445-A6DF-DAF500112B10}"/>
              </a:ext>
            </a:extLst>
          </p:cNvPr>
          <p:cNvPicPr>
            <a:picLocks noChangeAspect="1"/>
          </p:cNvPicPr>
          <p:nvPr/>
        </p:nvPicPr>
        <p:blipFill>
          <a:blip r:embed="rId6" cstate="screen"/>
          <a:stretch>
            <a:fillRect/>
          </a:stretch>
        </p:blipFill>
        <p:spPr>
          <a:xfrm>
            <a:off x="4627445" y="2583454"/>
            <a:ext cx="1982366" cy="2360838"/>
          </a:xfrm>
          <a:prstGeom prst="rect">
            <a:avLst/>
          </a:prstGeom>
        </p:spPr>
      </p:pic>
    </p:spTree>
    <p:extLst>
      <p:ext uri="{BB962C8B-B14F-4D97-AF65-F5344CB8AC3E}">
        <p14:creationId xmlns:p14="http://schemas.microsoft.com/office/powerpoint/2010/main" val="142037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E2917BC-2B99-3F48-8265-5F78D3A538D8}"/>
              </a:ext>
            </a:extLst>
          </p:cNvPr>
          <p:cNvPicPr>
            <a:picLocks noChangeAspect="1"/>
          </p:cNvPicPr>
          <p:nvPr/>
        </p:nvPicPr>
        <p:blipFill>
          <a:blip r:embed="rId2" cstate="screen">
            <a:duotone>
              <a:schemeClr val="bg2">
                <a:shade val="45000"/>
                <a:satMod val="135000"/>
              </a:schemeClr>
              <a:prstClr val="white"/>
            </a:duotone>
          </a:blip>
          <a:stretch>
            <a:fillRect/>
          </a:stretch>
        </p:blipFill>
        <p:spPr>
          <a:xfrm>
            <a:off x="1162836" y="770246"/>
            <a:ext cx="1403996" cy="1672046"/>
          </a:xfrm>
          <a:prstGeom prst="rect">
            <a:avLst/>
          </a:prstGeom>
        </p:spPr>
      </p:pic>
      <p:pic>
        <p:nvPicPr>
          <p:cNvPr id="3" name="図 2">
            <a:extLst>
              <a:ext uri="{FF2B5EF4-FFF2-40B4-BE49-F238E27FC236}">
                <a16:creationId xmlns:a16="http://schemas.microsoft.com/office/drawing/2014/main" id="{EB18B81E-D8B3-B54F-BBC8-467DABD8EB9C}"/>
              </a:ext>
            </a:extLst>
          </p:cNvPr>
          <p:cNvPicPr>
            <a:picLocks noChangeAspect="1"/>
          </p:cNvPicPr>
          <p:nvPr/>
        </p:nvPicPr>
        <p:blipFill>
          <a:blip r:embed="rId3" cstate="screen"/>
          <a:stretch>
            <a:fillRect/>
          </a:stretch>
        </p:blipFill>
        <p:spPr>
          <a:xfrm>
            <a:off x="2504881" y="770246"/>
            <a:ext cx="1403996" cy="1672046"/>
          </a:xfrm>
          <a:prstGeom prst="rect">
            <a:avLst/>
          </a:prstGeom>
        </p:spPr>
      </p:pic>
      <p:pic>
        <p:nvPicPr>
          <p:cNvPr id="4" name="図 3">
            <a:extLst>
              <a:ext uri="{FF2B5EF4-FFF2-40B4-BE49-F238E27FC236}">
                <a16:creationId xmlns:a16="http://schemas.microsoft.com/office/drawing/2014/main" id="{403D755B-4409-B64E-8166-3C9F2500CCD0}"/>
              </a:ext>
            </a:extLst>
          </p:cNvPr>
          <p:cNvPicPr>
            <a:picLocks noChangeAspect="1"/>
          </p:cNvPicPr>
          <p:nvPr/>
        </p:nvPicPr>
        <p:blipFill>
          <a:blip r:embed="rId4" cstate="screen">
            <a:duotone>
              <a:schemeClr val="bg2">
                <a:shade val="45000"/>
                <a:satMod val="135000"/>
              </a:schemeClr>
              <a:prstClr val="white"/>
            </a:duotone>
          </a:blip>
          <a:stretch>
            <a:fillRect/>
          </a:stretch>
        </p:blipFill>
        <p:spPr>
          <a:xfrm>
            <a:off x="3921267" y="770246"/>
            <a:ext cx="1403996" cy="1672046"/>
          </a:xfrm>
          <a:prstGeom prst="rect">
            <a:avLst/>
          </a:prstGeom>
        </p:spPr>
      </p:pic>
      <p:pic>
        <p:nvPicPr>
          <p:cNvPr id="5" name="図 4">
            <a:extLst>
              <a:ext uri="{FF2B5EF4-FFF2-40B4-BE49-F238E27FC236}">
                <a16:creationId xmlns:a16="http://schemas.microsoft.com/office/drawing/2014/main" id="{25F7DD84-8A10-BE44-8EE7-2B804A74D3AA}"/>
              </a:ext>
            </a:extLst>
          </p:cNvPr>
          <p:cNvPicPr>
            <a:picLocks noChangeAspect="1"/>
          </p:cNvPicPr>
          <p:nvPr/>
        </p:nvPicPr>
        <p:blipFill>
          <a:blip r:embed="rId5" cstate="screen">
            <a:duotone>
              <a:schemeClr val="bg2">
                <a:shade val="45000"/>
                <a:satMod val="135000"/>
              </a:schemeClr>
              <a:prstClr val="white"/>
            </a:duotone>
          </a:blip>
          <a:stretch>
            <a:fillRect/>
          </a:stretch>
        </p:blipFill>
        <p:spPr>
          <a:xfrm>
            <a:off x="5300483" y="770246"/>
            <a:ext cx="1403996" cy="1672046"/>
          </a:xfrm>
          <a:prstGeom prst="rect">
            <a:avLst/>
          </a:prstGeom>
        </p:spPr>
      </p:pic>
      <p:pic>
        <p:nvPicPr>
          <p:cNvPr id="6" name="図 5">
            <a:extLst>
              <a:ext uri="{FF2B5EF4-FFF2-40B4-BE49-F238E27FC236}">
                <a16:creationId xmlns:a16="http://schemas.microsoft.com/office/drawing/2014/main" id="{CAB8254D-293D-1445-A6DF-DAF500112B10}"/>
              </a:ext>
            </a:extLst>
          </p:cNvPr>
          <p:cNvPicPr>
            <a:picLocks noChangeAspect="1"/>
          </p:cNvPicPr>
          <p:nvPr/>
        </p:nvPicPr>
        <p:blipFill>
          <a:blip r:embed="rId6" cstate="screen">
            <a:duotone>
              <a:schemeClr val="bg2">
                <a:shade val="45000"/>
                <a:satMod val="135000"/>
              </a:schemeClr>
              <a:prstClr val="white"/>
            </a:duotone>
          </a:blip>
          <a:stretch>
            <a:fillRect/>
          </a:stretch>
        </p:blipFill>
        <p:spPr>
          <a:xfrm>
            <a:off x="6679700" y="770246"/>
            <a:ext cx="1403996" cy="1672046"/>
          </a:xfrm>
          <a:prstGeom prst="rect">
            <a:avLst/>
          </a:prstGeom>
        </p:spPr>
      </p:pic>
      <p:sp>
        <p:nvSpPr>
          <p:cNvPr id="7" name="テキスト ボックス 6">
            <a:extLst>
              <a:ext uri="{FF2B5EF4-FFF2-40B4-BE49-F238E27FC236}">
                <a16:creationId xmlns:a16="http://schemas.microsoft.com/office/drawing/2014/main" id="{7CC9C2DA-BB28-ED4A-AB8A-7FBB862D4FCC}"/>
              </a:ext>
            </a:extLst>
          </p:cNvPr>
          <p:cNvSpPr txBox="1"/>
          <p:nvPr/>
        </p:nvSpPr>
        <p:spPr>
          <a:xfrm>
            <a:off x="5440583" y="2546796"/>
            <a:ext cx="1120333" cy="1669688"/>
          </a:xfrm>
          <a:prstGeom prst="rect">
            <a:avLst/>
          </a:prstGeom>
          <a:noFill/>
        </p:spPr>
        <p:txBody>
          <a:bodyPr wrap="square" lIns="68580" tIns="34290" rIns="68580" bIns="34290" rtlCol="0">
            <a:spAutoFit/>
          </a:bodyPr>
          <a:lstStyle/>
          <a:p>
            <a:pPr>
              <a:spcBef>
                <a:spcPts val="450"/>
              </a:spcBef>
            </a:pPr>
            <a:r>
              <a:rPr lang="ja-JP" altLang="en-US" sz="1100" dirty="0">
                <a:solidFill>
                  <a:schemeClr val="accent1"/>
                </a:solidFill>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高レベル放射性廃棄物が地球上に存在しなくなる。</a:t>
            </a:r>
          </a:p>
          <a:p>
            <a:pPr>
              <a:spcBef>
                <a:spcPts val="450"/>
              </a:spcBef>
            </a:pPr>
            <a:r>
              <a:rPr lang="ja-JP" altLang="en-US" sz="1100" dirty="0">
                <a:solidFill>
                  <a:schemeClr val="accent6"/>
                </a:solidFill>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宇宙空間への処分は、発射技術等の信頼性に問題がある。コストがかかる。</a:t>
            </a:r>
          </a:p>
        </p:txBody>
      </p:sp>
      <p:sp>
        <p:nvSpPr>
          <p:cNvPr id="8" name="テキスト ボックス 7">
            <a:extLst>
              <a:ext uri="{FF2B5EF4-FFF2-40B4-BE49-F238E27FC236}">
                <a16:creationId xmlns:a16="http://schemas.microsoft.com/office/drawing/2014/main" id="{C7E737CB-2C24-0441-95CA-423B5EB96ECB}"/>
              </a:ext>
            </a:extLst>
          </p:cNvPr>
          <p:cNvSpPr txBox="1"/>
          <p:nvPr/>
        </p:nvSpPr>
        <p:spPr>
          <a:xfrm>
            <a:off x="6802387" y="2546796"/>
            <a:ext cx="1120333" cy="1838965"/>
          </a:xfrm>
          <a:prstGeom prst="rect">
            <a:avLst/>
          </a:prstGeom>
          <a:noFill/>
        </p:spPr>
        <p:txBody>
          <a:bodyPr wrap="square" lIns="68580" tIns="34290" rIns="68580" bIns="34290" rtlCol="0">
            <a:spAutoFit/>
          </a:bodyPr>
          <a:lstStyle/>
          <a:p>
            <a:pPr>
              <a:spcBef>
                <a:spcPts val="450"/>
              </a:spcBef>
            </a:pPr>
            <a:r>
              <a:rPr lang="ja-JP" altLang="en-US" sz="1100" dirty="0">
                <a:solidFill>
                  <a:schemeClr val="accent1"/>
                </a:solidFill>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目に見えて管理ができるので安心感がある。</a:t>
            </a:r>
          </a:p>
          <a:p>
            <a:pPr>
              <a:spcBef>
                <a:spcPts val="450"/>
              </a:spcBef>
            </a:pPr>
            <a:r>
              <a:rPr lang="ja-JP" altLang="en-US" sz="1100" dirty="0">
                <a:solidFill>
                  <a:schemeClr val="accent6"/>
                </a:solidFill>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施設の維持管理が伴い、将来の世代にまで監視の負担を負わせる。将来の状況に不確実性が多い。</a:t>
            </a:r>
          </a:p>
        </p:txBody>
      </p:sp>
      <p:sp>
        <p:nvSpPr>
          <p:cNvPr id="9" name="テキスト ボックス 8">
            <a:extLst>
              <a:ext uri="{FF2B5EF4-FFF2-40B4-BE49-F238E27FC236}">
                <a16:creationId xmlns:a16="http://schemas.microsoft.com/office/drawing/2014/main" id="{912AE6DF-7673-AF42-8959-EF241D5D8004}"/>
              </a:ext>
            </a:extLst>
          </p:cNvPr>
          <p:cNvSpPr txBox="1"/>
          <p:nvPr/>
        </p:nvSpPr>
        <p:spPr>
          <a:xfrm>
            <a:off x="4078780" y="2546796"/>
            <a:ext cx="1120333" cy="1838965"/>
          </a:xfrm>
          <a:prstGeom prst="rect">
            <a:avLst/>
          </a:prstGeom>
          <a:noFill/>
        </p:spPr>
        <p:txBody>
          <a:bodyPr wrap="square" lIns="68580" tIns="34290" rIns="68580" bIns="34290" rtlCol="0">
            <a:spAutoFit/>
          </a:bodyPr>
          <a:lstStyle/>
          <a:p>
            <a:pPr>
              <a:spcBef>
                <a:spcPts val="450"/>
              </a:spcBef>
            </a:pPr>
            <a:r>
              <a:rPr lang="ja-JP" altLang="en-US" sz="1100" dirty="0">
                <a:solidFill>
                  <a:schemeClr val="accent1"/>
                </a:solidFill>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コストがかからない。人間の管理を必要としない。</a:t>
            </a:r>
          </a:p>
          <a:p>
            <a:pPr>
              <a:spcBef>
                <a:spcPts val="450"/>
              </a:spcBef>
            </a:pPr>
            <a:r>
              <a:rPr lang="ja-JP" altLang="en-US" sz="1100" dirty="0">
                <a:solidFill>
                  <a:schemeClr val="accent6"/>
                </a:solidFill>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氷床の特性解明が不十分である。極地の氷床への処分は「南極条約」により禁止されている。</a:t>
            </a:r>
          </a:p>
        </p:txBody>
      </p:sp>
      <p:sp>
        <p:nvSpPr>
          <p:cNvPr id="10" name="テキスト ボックス 9">
            <a:extLst>
              <a:ext uri="{FF2B5EF4-FFF2-40B4-BE49-F238E27FC236}">
                <a16:creationId xmlns:a16="http://schemas.microsoft.com/office/drawing/2014/main" id="{F174DAA6-EF3A-374D-882A-27963146EC75}"/>
              </a:ext>
            </a:extLst>
          </p:cNvPr>
          <p:cNvSpPr txBox="1"/>
          <p:nvPr/>
        </p:nvSpPr>
        <p:spPr>
          <a:xfrm>
            <a:off x="1355175" y="2546796"/>
            <a:ext cx="1120333" cy="2346796"/>
          </a:xfrm>
          <a:prstGeom prst="rect">
            <a:avLst/>
          </a:prstGeom>
          <a:noFill/>
        </p:spPr>
        <p:txBody>
          <a:bodyPr wrap="square" lIns="68580" tIns="34290" rIns="68580" bIns="34290" rtlCol="0">
            <a:spAutoFit/>
          </a:bodyPr>
          <a:lstStyle/>
          <a:p>
            <a:pPr>
              <a:spcBef>
                <a:spcPts val="450"/>
              </a:spcBef>
            </a:pPr>
            <a:r>
              <a:rPr lang="ja-JP" altLang="en-US" sz="1100" dirty="0">
                <a:solidFill>
                  <a:schemeClr val="accent1"/>
                </a:solidFill>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コストがかからない。人間の管理を必要としない。</a:t>
            </a:r>
          </a:p>
          <a:p>
            <a:pPr>
              <a:spcBef>
                <a:spcPts val="450"/>
              </a:spcBef>
            </a:pPr>
            <a:r>
              <a:rPr lang="ja-JP" altLang="en-US" sz="1100" dirty="0">
                <a:solidFill>
                  <a:schemeClr val="accent6"/>
                </a:solidFill>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深海の状況が把握されていない。海底が汚染される。海洋底への処分は、海洋投棄を規制している「ロンドン条約」により禁止されている。</a:t>
            </a:r>
          </a:p>
        </p:txBody>
      </p:sp>
      <p:sp>
        <p:nvSpPr>
          <p:cNvPr id="11" name="テキスト ボックス 10">
            <a:extLst>
              <a:ext uri="{FF2B5EF4-FFF2-40B4-BE49-F238E27FC236}">
                <a16:creationId xmlns:a16="http://schemas.microsoft.com/office/drawing/2014/main" id="{21710FCE-F64A-9F44-B4A9-27629F50276C}"/>
              </a:ext>
            </a:extLst>
          </p:cNvPr>
          <p:cNvSpPr txBox="1"/>
          <p:nvPr/>
        </p:nvSpPr>
        <p:spPr>
          <a:xfrm>
            <a:off x="2679807" y="2546795"/>
            <a:ext cx="1120333" cy="1823576"/>
          </a:xfrm>
          <a:prstGeom prst="rect">
            <a:avLst/>
          </a:prstGeom>
          <a:noFill/>
        </p:spPr>
        <p:txBody>
          <a:bodyPr wrap="square" lIns="68580" tIns="34290" rIns="68580" bIns="34290" rtlCol="0">
            <a:spAutoFit/>
          </a:bodyPr>
          <a:lstStyle/>
          <a:p>
            <a:pPr>
              <a:spcBef>
                <a:spcPts val="1350"/>
              </a:spcBef>
            </a:pPr>
            <a:r>
              <a:rPr lang="ja-JP" altLang="en-US" sz="1100" dirty="0">
                <a:solidFill>
                  <a:schemeClr val="accent1"/>
                </a:solidFill>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人間の管理を必要としない。</a:t>
            </a:r>
            <a:br>
              <a:rPr lang="en-US" altLang="ja-JP" sz="1100" dirty="0">
                <a:latin typeface="Meiryo" panose="020B0604030504040204" pitchFamily="34" charset="-128"/>
                <a:ea typeface="Meiryo" panose="020B0604030504040204" pitchFamily="34" charset="-128"/>
              </a:rPr>
            </a:br>
            <a:r>
              <a:rPr lang="ja-JP" altLang="en-US" sz="1100" dirty="0">
                <a:latin typeface="Meiryo" panose="020B0604030504040204" pitchFamily="34" charset="-128"/>
                <a:ea typeface="Meiryo" panose="020B0604030504040204" pitchFamily="34" charset="-128"/>
              </a:rPr>
              <a:t>安定した地下深部を利用することで、生物圏への影響が避けられる。</a:t>
            </a:r>
            <a:endParaRPr lang="en-US" altLang="ja-JP" sz="1100" dirty="0">
              <a:latin typeface="Meiryo" panose="020B0604030504040204" pitchFamily="34" charset="-128"/>
              <a:ea typeface="Meiryo" panose="020B0604030504040204" pitchFamily="34" charset="-128"/>
            </a:endParaRPr>
          </a:p>
          <a:p>
            <a:pPr>
              <a:spcBef>
                <a:spcPts val="1350"/>
              </a:spcBef>
            </a:pPr>
            <a:r>
              <a:rPr lang="ja-JP" altLang="en-US" sz="1100" dirty="0">
                <a:solidFill>
                  <a:schemeClr val="accent6"/>
                </a:solidFill>
                <a:latin typeface="Meiryo" panose="020B0604030504040204" pitchFamily="34" charset="-128"/>
                <a:ea typeface="Meiryo" panose="020B0604030504040204" pitchFamily="34" charset="-128"/>
              </a:rPr>
              <a:t>△</a:t>
            </a:r>
            <a:r>
              <a:rPr lang="ja-JP" altLang="en-US" sz="1100" dirty="0">
                <a:latin typeface="Meiryo" panose="020B0604030504040204" pitchFamily="34" charset="-128"/>
                <a:ea typeface="Meiryo" panose="020B0604030504040204" pitchFamily="34" charset="-128"/>
              </a:rPr>
              <a:t>処分場の受け入れが課題。</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59DB6A1-2A33-2447-AAD8-D88A9F45CF79}"/>
              </a:ext>
            </a:extLst>
          </p:cNvPr>
          <p:cNvPicPr>
            <a:picLocks noChangeAspect="1"/>
          </p:cNvPicPr>
          <p:nvPr/>
        </p:nvPicPr>
        <p:blipFill>
          <a:blip r:embed="rId2" cstate="screen"/>
          <a:stretch>
            <a:fillRect/>
          </a:stretch>
        </p:blipFill>
        <p:spPr>
          <a:xfrm>
            <a:off x="1030225" y="1002231"/>
            <a:ext cx="1403393" cy="3445328"/>
          </a:xfrm>
          <a:prstGeom prst="rect">
            <a:avLst/>
          </a:prstGeom>
        </p:spPr>
      </p:pic>
      <p:sp>
        <p:nvSpPr>
          <p:cNvPr id="3" name="正方形/長方形 2">
            <a:extLst>
              <a:ext uri="{FF2B5EF4-FFF2-40B4-BE49-F238E27FC236}">
                <a16:creationId xmlns:a16="http://schemas.microsoft.com/office/drawing/2014/main" id="{B2CB9F38-932C-ED4D-8BFF-FF373A583153}"/>
              </a:ext>
            </a:extLst>
          </p:cNvPr>
          <p:cNvSpPr/>
          <p:nvPr/>
        </p:nvSpPr>
        <p:spPr>
          <a:xfrm>
            <a:off x="2433618" y="1705970"/>
            <a:ext cx="6369188" cy="80989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ja-JP" altLang="en-US" sz="4800" b="1" dirty="0">
                <a:solidFill>
                  <a:schemeClr val="tx1"/>
                </a:solidFill>
                <a:latin typeface="HG丸ｺﾞｼｯｸM-PRO" pitchFamily="50" charset="-128"/>
                <a:ea typeface="HG丸ｺﾞｼｯｸM-PRO" pitchFamily="50" charset="-128"/>
              </a:rPr>
              <a:t>高レベル放射性廃棄物</a:t>
            </a:r>
          </a:p>
        </p:txBody>
      </p:sp>
      <p:sp>
        <p:nvSpPr>
          <p:cNvPr id="4" name="正方形/長方形 3">
            <a:extLst>
              <a:ext uri="{FF2B5EF4-FFF2-40B4-BE49-F238E27FC236}">
                <a16:creationId xmlns:a16="http://schemas.microsoft.com/office/drawing/2014/main" id="{B2CB9F38-932C-ED4D-8BFF-FF373A583153}"/>
              </a:ext>
            </a:extLst>
          </p:cNvPr>
          <p:cNvSpPr/>
          <p:nvPr/>
        </p:nvSpPr>
        <p:spPr>
          <a:xfrm>
            <a:off x="2433618" y="2920815"/>
            <a:ext cx="6369188" cy="8098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ja-JP" altLang="en-US" sz="4800" b="1" dirty="0">
                <a:solidFill>
                  <a:schemeClr val="tx1"/>
                </a:solidFill>
                <a:latin typeface="HG丸ｺﾞｼｯｸM-PRO" pitchFamily="50" charset="-128"/>
                <a:ea typeface="HG丸ｺﾞｼｯｸM-PRO" pitchFamily="50" charset="-128"/>
              </a:rPr>
              <a:t>２６０００本</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FA8CC-C795-3B3D-67EF-F3C8ED7CC17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397D96CE-BF62-7EA1-88F1-1CCF52DEF856}"/>
              </a:ext>
            </a:extLst>
          </p:cNvPr>
          <p:cNvPicPr>
            <a:picLocks noChangeAspect="1"/>
          </p:cNvPicPr>
          <p:nvPr/>
        </p:nvPicPr>
        <p:blipFill>
          <a:blip r:embed="rId2" cstate="screen"/>
          <a:stretch>
            <a:fillRect/>
          </a:stretch>
        </p:blipFill>
        <p:spPr>
          <a:xfrm>
            <a:off x="122828" y="468205"/>
            <a:ext cx="8925636" cy="4128106"/>
          </a:xfrm>
          <a:prstGeom prst="rect">
            <a:avLst/>
          </a:prstGeom>
        </p:spPr>
      </p:pic>
    </p:spTree>
    <p:extLst>
      <p:ext uri="{BB962C8B-B14F-4D97-AF65-F5344CB8AC3E}">
        <p14:creationId xmlns:p14="http://schemas.microsoft.com/office/powerpoint/2010/main" val="360211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BFF48-D9B8-28FD-9686-43183C5F76E4}"/>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393BC857-F2DB-421F-90B5-46DE0D6064DC}"/>
              </a:ext>
            </a:extLst>
          </p:cNvPr>
          <p:cNvPicPr>
            <a:picLocks noChangeAspect="1"/>
          </p:cNvPicPr>
          <p:nvPr/>
        </p:nvPicPr>
        <p:blipFill>
          <a:blip r:embed="rId2" cstate="screen"/>
          <a:stretch>
            <a:fillRect/>
          </a:stretch>
        </p:blipFill>
        <p:spPr>
          <a:xfrm>
            <a:off x="341194" y="244669"/>
            <a:ext cx="8508074" cy="4491103"/>
          </a:xfrm>
          <a:prstGeom prst="rect">
            <a:avLst/>
          </a:prstGeom>
        </p:spPr>
      </p:pic>
    </p:spTree>
    <p:extLst>
      <p:ext uri="{BB962C8B-B14F-4D97-AF65-F5344CB8AC3E}">
        <p14:creationId xmlns:p14="http://schemas.microsoft.com/office/powerpoint/2010/main" val="157960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srcRect/>
          <a:stretch>
            <a:fillRect/>
          </a:stretch>
        </p:blipFill>
        <p:spPr bwMode="auto">
          <a:xfrm>
            <a:off x="612775" y="309563"/>
            <a:ext cx="7916863" cy="4524375"/>
          </a:xfrm>
          <a:prstGeom prst="rect">
            <a:avLst/>
          </a:prstGeom>
          <a:noFill/>
          <a:ln w="9525">
            <a:noFill/>
            <a:miter lim="800000"/>
            <a:headEnd/>
            <a:tailEnd/>
          </a:ln>
          <a:effectLst/>
        </p:spPr>
      </p:pic>
      <p:sp>
        <p:nvSpPr>
          <p:cNvPr id="3" name="テキスト ボックス 2"/>
          <p:cNvSpPr txBox="1"/>
          <p:nvPr/>
        </p:nvSpPr>
        <p:spPr>
          <a:xfrm>
            <a:off x="3048650" y="4774168"/>
            <a:ext cx="5480988" cy="369332"/>
          </a:xfrm>
          <a:prstGeom prst="rect">
            <a:avLst/>
          </a:prstGeom>
          <a:solidFill>
            <a:schemeClr val="bg1"/>
          </a:solidFill>
        </p:spPr>
        <p:txBody>
          <a:bodyPr wrap="none" rtlCol="0">
            <a:spAutoFit/>
          </a:bodyPr>
          <a:lstStyle/>
          <a:p>
            <a:r>
              <a:rPr lang="en-US" altLang="ja-JP" sz="1800" dirty="0">
                <a:latin typeface="Arial Unicode MS" pitchFamily="50" charset="-128"/>
                <a:ea typeface="Arial Unicode MS" pitchFamily="50" charset="-128"/>
                <a:cs typeface="Arial Unicode MS" pitchFamily="50" charset="-128"/>
              </a:rPr>
              <a:t>https://www.numo.or.jp/eess/materials/sozai_movie/</a:t>
            </a:r>
            <a:endParaRPr kumimoji="1" lang="ja-JP" altLang="en-US" sz="1800" dirty="0">
              <a:latin typeface="Arial Unicode MS" pitchFamily="50" charset="-128"/>
              <a:ea typeface="Arial Unicode MS" pitchFamily="50" charset="-128"/>
              <a:cs typeface="Arial Unicode MS"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66676-AB3E-6B0E-747C-905424B95194}"/>
            </a:ext>
          </a:extLst>
        </p:cNvPr>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4E96ECA8-252A-974C-B736-4D0F0E2F8CDC}"/>
              </a:ext>
            </a:extLst>
          </p:cNvPr>
          <p:cNvSpPr txBox="1">
            <a:spLocks/>
          </p:cNvSpPr>
          <p:nvPr/>
        </p:nvSpPr>
        <p:spPr>
          <a:xfrm>
            <a:off x="457200" y="603803"/>
            <a:ext cx="8229600" cy="3990820"/>
          </a:xfrm>
          <a:prstGeom prst="rect">
            <a:avLst/>
          </a:prstGeom>
        </p:spPr>
        <p:txBody>
          <a:bodyPr anchor="ctr">
            <a:normAutofit/>
          </a:bodyPr>
          <a:lstStyle/>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1" lang="ja-JP" altLang="en-US" sz="6000" b="1" i="0" u="none" strike="noStrike" kern="1200" cap="none" spc="0" normalizeH="0" baseline="0" noProof="0" dirty="0">
                <a:ln>
                  <a:noFill/>
                </a:ln>
                <a:solidFill>
                  <a:schemeClr val="tx1"/>
                </a:solidFill>
                <a:effectLst/>
                <a:uLnTx/>
                <a:uFillTx/>
                <a:latin typeface="+mn-lt"/>
                <a:ea typeface="+mn-ea"/>
                <a:cs typeface="+mn-cs"/>
              </a:rPr>
              <a:t>専門家に</a:t>
            </a:r>
            <a:r>
              <a:rPr lang="ja-JP" altLang="en-US" sz="6000" b="1" dirty="0"/>
              <a:t>きいてみよう</a:t>
            </a:r>
            <a:endParaRPr kumimoji="1" lang="ja-JP" altLang="en-US" sz="6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3657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9" name="タイトル 1">
            <a:extLst>
              <a:ext uri="{FF2B5EF4-FFF2-40B4-BE49-F238E27FC236}">
                <a16:creationId xmlns:a16="http://schemas.microsoft.com/office/drawing/2014/main" id="{496419F8-DFCC-4687-A0F2-A0F7D36593CF}"/>
              </a:ext>
            </a:extLst>
          </p:cNvPr>
          <p:cNvSpPr>
            <a:spLocks/>
          </p:cNvSpPr>
          <p:nvPr/>
        </p:nvSpPr>
        <p:spPr bwMode="auto">
          <a:xfrm>
            <a:off x="179512" y="935857"/>
            <a:ext cx="8856984" cy="379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400" dirty="0"/>
              <a:t>〇実践の概要</a:t>
            </a:r>
            <a:endParaRPr lang="ja-JP" altLang="ja-JP" sz="2400" dirty="0"/>
          </a:p>
          <a:p>
            <a:pPr>
              <a:buNone/>
            </a:pPr>
            <a:r>
              <a:rPr lang="ja-JP" altLang="en-US" sz="2400" dirty="0"/>
              <a:t>　小学</a:t>
            </a:r>
            <a:r>
              <a:rPr lang="ja-JP" altLang="ja-JP" sz="2400" dirty="0"/>
              <a:t>３年</a:t>
            </a:r>
            <a:r>
              <a:rPr lang="ja-JP" altLang="en-US" sz="2400" dirty="0"/>
              <a:t>生</a:t>
            </a:r>
            <a:r>
              <a:rPr lang="ja-JP" altLang="ja-JP" sz="2400" dirty="0"/>
              <a:t>理科「電気の通り道」の学習の発展として、総合的な学習の時間で「私たちが使っている電気について考えよう」として３時間の授業を構成した。</a:t>
            </a:r>
          </a:p>
          <a:p>
            <a:pPr>
              <a:buNone/>
            </a:pPr>
            <a:r>
              <a:rPr lang="ja-JP" altLang="ja-JP" sz="2400" dirty="0"/>
              <a:t>〇実施</a:t>
            </a:r>
            <a:r>
              <a:rPr lang="ja-JP" altLang="en-US" sz="2400" dirty="0"/>
              <a:t>日</a:t>
            </a:r>
            <a:endParaRPr lang="ja-JP" altLang="ja-JP" sz="2400" dirty="0"/>
          </a:p>
          <a:p>
            <a:pPr>
              <a:buNone/>
            </a:pPr>
            <a:r>
              <a:rPr lang="ja-JP" altLang="en-US" sz="2400" dirty="0"/>
              <a:t>　２０２５年  </a:t>
            </a:r>
            <a:r>
              <a:rPr lang="ja-JP" altLang="ja-JP" sz="2400" dirty="0"/>
              <a:t>２月</a:t>
            </a:r>
            <a:r>
              <a:rPr lang="en-US" altLang="ja-JP" sz="2400" dirty="0"/>
              <a:t> </a:t>
            </a:r>
            <a:r>
              <a:rPr lang="ja-JP" altLang="ja-JP" sz="2400" dirty="0"/>
              <a:t>１３日（木）５，６時間目　</a:t>
            </a:r>
            <a:r>
              <a:rPr lang="en-US" altLang="ja-JP" sz="2400" dirty="0"/>
              <a:t>   </a:t>
            </a:r>
            <a:endParaRPr lang="ja-JP" altLang="ja-JP" sz="2400" dirty="0"/>
          </a:p>
          <a:p>
            <a:pPr>
              <a:buNone/>
            </a:pPr>
            <a:r>
              <a:rPr lang="ja-JP" altLang="en-US" sz="2400" dirty="0"/>
              <a:t>　２０２５年  </a:t>
            </a:r>
            <a:r>
              <a:rPr lang="ja-JP" altLang="ja-JP" sz="2400" dirty="0"/>
              <a:t>２月</a:t>
            </a:r>
            <a:r>
              <a:rPr lang="en-US" altLang="ja-JP" sz="2400" dirty="0"/>
              <a:t>  </a:t>
            </a:r>
            <a:r>
              <a:rPr lang="ja-JP" altLang="ja-JP" sz="2400" dirty="0"/>
              <a:t>２０日（木）５時間目</a:t>
            </a:r>
          </a:p>
          <a:p>
            <a:pPr>
              <a:buNone/>
            </a:pPr>
            <a:r>
              <a:rPr lang="ja-JP" altLang="ja-JP" sz="2400" dirty="0"/>
              <a:t>〇対象</a:t>
            </a:r>
          </a:p>
          <a:p>
            <a:pPr>
              <a:buNone/>
            </a:pPr>
            <a:r>
              <a:rPr lang="en-US" altLang="ja-JP" sz="2400" dirty="0"/>
              <a:t>     </a:t>
            </a:r>
            <a:r>
              <a:rPr lang="ja-JP" altLang="ja-JP" sz="2400" dirty="0"/>
              <a:t>小学校３年生（３０人）</a:t>
            </a:r>
          </a:p>
          <a:p>
            <a:pPr>
              <a:buNone/>
            </a:pPr>
            <a:r>
              <a:rPr lang="en-US" altLang="ja-JP" sz="2000" dirty="0"/>
              <a:t> </a:t>
            </a:r>
            <a:endParaRPr lang="ja-JP" altLang="ja-JP" sz="2000" dirty="0"/>
          </a:p>
          <a:p>
            <a:pPr eaLnBrk="1" hangingPunct="1">
              <a:spcBef>
                <a:spcPct val="0"/>
              </a:spcBef>
              <a:buFontTx/>
              <a:buNone/>
            </a:pPr>
            <a:endParaRPr lang="en-US" altLang="ja-JP" sz="2000"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pic>
        <p:nvPicPr>
          <p:cNvPr id="9" name="コンテンツ プレースホルダ 8" descr="IMG_4232.JPG"/>
          <p:cNvPicPr>
            <a:picLocks noGrp="1" noChangeAspect="1"/>
          </p:cNvPicPr>
          <p:nvPr>
            <p:ph sz="half" idx="1"/>
          </p:nvPr>
        </p:nvPicPr>
        <p:blipFill>
          <a:blip r:embed="rId3" cstate="screen"/>
          <a:stretch>
            <a:fillRect/>
          </a:stretch>
        </p:blipFill>
        <p:spPr>
          <a:xfrm rot="5400000">
            <a:off x="457200" y="1382712"/>
            <a:ext cx="4038600" cy="3028950"/>
          </a:xfrm>
        </p:spPr>
      </p:pic>
      <p:pic>
        <p:nvPicPr>
          <p:cNvPr id="10" name="コンテンツ プレースホルダ 9" descr="IMG_4233.JPG"/>
          <p:cNvPicPr>
            <a:picLocks noGrp="1" noChangeAspect="1"/>
          </p:cNvPicPr>
          <p:nvPr>
            <p:ph sz="half" idx="2"/>
          </p:nvPr>
        </p:nvPicPr>
        <p:blipFill>
          <a:blip r:embed="rId4" cstate="screen"/>
          <a:stretch>
            <a:fillRect/>
          </a:stretch>
        </p:blipFill>
        <p:spPr>
          <a:xfrm rot="5400000">
            <a:off x="4648200" y="1382712"/>
            <a:ext cx="4038600" cy="3028950"/>
          </a:xfrm>
        </p:spPr>
      </p:pic>
      <p:pic>
        <p:nvPicPr>
          <p:cNvPr id="12" name="図 11">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40152" y="1923678"/>
            <a:ext cx="901532" cy="528242"/>
          </a:xfrm>
          <a:prstGeom prst="rect">
            <a:avLst/>
          </a:prstGeom>
        </p:spPr>
      </p:pic>
      <p:pic>
        <p:nvPicPr>
          <p:cNvPr id="13" name="図 12">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75856" y="2211710"/>
            <a:ext cx="901532" cy="528242"/>
          </a:xfrm>
          <a:prstGeom prst="rect">
            <a:avLst/>
          </a:prstGeom>
        </p:spPr>
      </p:pic>
      <p:pic>
        <p:nvPicPr>
          <p:cNvPr id="14" name="図 13">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92280" y="2067694"/>
            <a:ext cx="901532" cy="528242"/>
          </a:xfrm>
          <a:prstGeom prst="rect">
            <a:avLst/>
          </a:prstGeom>
        </p:spPr>
      </p:pic>
    </p:spTree>
    <p:extLst>
      <p:ext uri="{BB962C8B-B14F-4D97-AF65-F5344CB8AC3E}">
        <p14:creationId xmlns:p14="http://schemas.microsoft.com/office/powerpoint/2010/main" val="2956772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pic>
        <p:nvPicPr>
          <p:cNvPr id="8" name="コンテンツ プレースホルダ 7" descr="IMG_4234.JPG"/>
          <p:cNvPicPr>
            <a:picLocks noGrp="1" noChangeAspect="1"/>
          </p:cNvPicPr>
          <p:nvPr>
            <p:ph sz="half" idx="1"/>
          </p:nvPr>
        </p:nvPicPr>
        <p:blipFill>
          <a:blip r:embed="rId3" cstate="screen"/>
          <a:stretch>
            <a:fillRect/>
          </a:stretch>
        </p:blipFill>
        <p:spPr>
          <a:xfrm rot="10800000">
            <a:off x="457200" y="1382712"/>
            <a:ext cx="4038600" cy="3028950"/>
          </a:xfrm>
        </p:spPr>
      </p:pic>
      <p:pic>
        <p:nvPicPr>
          <p:cNvPr id="11" name="コンテンツ プレースホルダ 10" descr="IMG_4240.JPG"/>
          <p:cNvPicPr>
            <a:picLocks noGrp="1" noChangeAspect="1"/>
          </p:cNvPicPr>
          <p:nvPr>
            <p:ph sz="half" idx="2"/>
          </p:nvPr>
        </p:nvPicPr>
        <p:blipFill>
          <a:blip r:embed="rId4" cstate="screen"/>
          <a:stretch>
            <a:fillRect/>
          </a:stretch>
        </p:blipFill>
        <p:spPr>
          <a:xfrm rot="10800000">
            <a:off x="4648200" y="1382712"/>
            <a:ext cx="4038600" cy="3028950"/>
          </a:xfrm>
        </p:spPr>
      </p:pic>
      <p:pic>
        <p:nvPicPr>
          <p:cNvPr id="12" name="図 11">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03848" y="2427734"/>
            <a:ext cx="901532" cy="528242"/>
          </a:xfrm>
          <a:prstGeom prst="rect">
            <a:avLst/>
          </a:prstGeom>
        </p:spPr>
      </p:pic>
      <p:pic>
        <p:nvPicPr>
          <p:cNvPr id="13" name="図 12">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020272" y="1995686"/>
            <a:ext cx="901532" cy="528242"/>
          </a:xfrm>
          <a:prstGeom prst="rect">
            <a:avLst/>
          </a:prstGeom>
        </p:spPr>
      </p:pic>
      <p:pic>
        <p:nvPicPr>
          <p:cNvPr id="14" name="図 13">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76256" y="2499742"/>
            <a:ext cx="901532" cy="528242"/>
          </a:xfrm>
          <a:prstGeom prst="rect">
            <a:avLst/>
          </a:prstGeom>
        </p:spPr>
      </p:pic>
      <p:pic>
        <p:nvPicPr>
          <p:cNvPr id="15" name="図 14">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04048" y="2283718"/>
            <a:ext cx="901532" cy="528242"/>
          </a:xfrm>
          <a:prstGeom prst="rect">
            <a:avLst/>
          </a:prstGeom>
        </p:spPr>
      </p:pic>
      <p:pic>
        <p:nvPicPr>
          <p:cNvPr id="16" name="図 15">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1600" y="2427734"/>
            <a:ext cx="901532" cy="528242"/>
          </a:xfrm>
          <a:prstGeom prst="rect">
            <a:avLst/>
          </a:prstGeom>
        </p:spPr>
      </p:pic>
      <p:pic>
        <p:nvPicPr>
          <p:cNvPr id="17" name="図 16">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00392" y="1779662"/>
            <a:ext cx="901532" cy="528242"/>
          </a:xfrm>
          <a:prstGeom prst="rect">
            <a:avLst/>
          </a:prstGeom>
        </p:spPr>
      </p:pic>
      <p:pic>
        <p:nvPicPr>
          <p:cNvPr id="18" name="図 17">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28184" y="1707654"/>
            <a:ext cx="901532" cy="528242"/>
          </a:xfrm>
          <a:prstGeom prst="rect">
            <a:avLst/>
          </a:prstGeom>
        </p:spPr>
      </p:pic>
      <p:pic>
        <p:nvPicPr>
          <p:cNvPr id="19" name="図 18">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763688" y="2787774"/>
            <a:ext cx="901532" cy="528242"/>
          </a:xfrm>
          <a:prstGeom prst="rect">
            <a:avLst/>
          </a:prstGeom>
        </p:spPr>
      </p:pic>
      <p:pic>
        <p:nvPicPr>
          <p:cNvPr id="20" name="図 19">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55776" y="1923678"/>
            <a:ext cx="901532" cy="528242"/>
          </a:xfrm>
          <a:prstGeom prst="rect">
            <a:avLst/>
          </a:prstGeom>
        </p:spPr>
      </p:pic>
      <p:pic>
        <p:nvPicPr>
          <p:cNvPr id="21" name="図 20">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67544" y="1923678"/>
            <a:ext cx="901532" cy="528242"/>
          </a:xfrm>
          <a:prstGeom prst="rect">
            <a:avLst/>
          </a:prstGeom>
        </p:spPr>
      </p:pic>
      <p:pic>
        <p:nvPicPr>
          <p:cNvPr id="22" name="図 21">
            <a:extLst>
              <a:ext uri="{FF2B5EF4-FFF2-40B4-BE49-F238E27FC236}">
                <a16:creationId xmlns:a16="http://schemas.microsoft.com/office/drawing/2014/main" id="{F1C2B12E-D44C-42A5-9CB0-73117CDE25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19672" y="1995686"/>
            <a:ext cx="901532" cy="528242"/>
          </a:xfrm>
          <a:prstGeom prst="rect">
            <a:avLst/>
          </a:prstGeom>
        </p:spPr>
      </p:pic>
    </p:spTree>
    <p:extLst>
      <p:ext uri="{BB962C8B-B14F-4D97-AF65-F5344CB8AC3E}">
        <p14:creationId xmlns:p14="http://schemas.microsoft.com/office/powerpoint/2010/main" val="295677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pic>
        <p:nvPicPr>
          <p:cNvPr id="8" name="コンテンツ プレースホルダ 7" descr="IMG_4249.JPG"/>
          <p:cNvPicPr>
            <a:picLocks noGrp="1" noChangeAspect="1"/>
          </p:cNvPicPr>
          <p:nvPr>
            <p:ph sz="half" idx="1"/>
          </p:nvPr>
        </p:nvPicPr>
        <p:blipFill>
          <a:blip r:embed="rId3" cstate="screen"/>
          <a:stretch>
            <a:fillRect/>
          </a:stretch>
        </p:blipFill>
        <p:spPr>
          <a:xfrm>
            <a:off x="457200" y="1382712"/>
            <a:ext cx="4038600" cy="3028950"/>
          </a:xfrm>
        </p:spPr>
      </p:pic>
      <p:pic>
        <p:nvPicPr>
          <p:cNvPr id="9" name="コンテンツ プレースホルダ 8" descr="IMG_4260.JPG"/>
          <p:cNvPicPr>
            <a:picLocks noGrp="1" noChangeAspect="1"/>
          </p:cNvPicPr>
          <p:nvPr>
            <p:ph sz="half" idx="2"/>
          </p:nvPr>
        </p:nvPicPr>
        <p:blipFill>
          <a:blip r:embed="rId4" cstate="screen"/>
          <a:stretch>
            <a:fillRect/>
          </a:stretch>
        </p:blipFill>
        <p:spPr>
          <a:xfrm>
            <a:off x="4648200" y="1382712"/>
            <a:ext cx="4038600" cy="3028950"/>
          </a:xfrm>
        </p:spPr>
      </p:pic>
    </p:spTree>
    <p:extLst>
      <p:ext uri="{BB962C8B-B14F-4D97-AF65-F5344CB8AC3E}">
        <p14:creationId xmlns:p14="http://schemas.microsoft.com/office/powerpoint/2010/main" val="295677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◎１時間目を終えて</a:t>
            </a:r>
            <a:endParaRPr lang="ja-JP" altLang="ja-JP" sz="2000" b="1" dirty="0">
              <a:latin typeface="HG丸ｺﾞｼｯｸM-PRO" pitchFamily="50" charset="-128"/>
              <a:ea typeface="HG丸ｺﾞｼｯｸM-PRO" pitchFamily="50" charset="-128"/>
            </a:endParaRPr>
          </a:p>
          <a:p>
            <a:pPr>
              <a:buNone/>
            </a:pPr>
            <a:r>
              <a:rPr lang="ja-JP" altLang="ja-JP" sz="2000" b="1" dirty="0"/>
              <a:t>〇</a:t>
            </a:r>
            <a:r>
              <a:rPr lang="ja-JP" altLang="en-US" sz="2000" b="1" dirty="0"/>
              <a:t>今日、高レベル放射性廃棄物が近くにあると数秒で死んじゃうのが、危ないと思いました。処分するためには、深いところまで掘らないと処分できないのが、はじめて知りました。ガラス固化体にしても漏れているなんて怖いと思いました。</a:t>
            </a:r>
            <a:endParaRPr lang="ja-JP" altLang="ja-JP" sz="2000" b="1" dirty="0"/>
          </a:p>
          <a:p>
            <a:pPr>
              <a:buNone/>
            </a:pPr>
            <a:r>
              <a:rPr lang="ja-JP" altLang="ja-JP" sz="2000" b="1" dirty="0"/>
              <a:t>〇</a:t>
            </a:r>
            <a:r>
              <a:rPr lang="ja-JP" altLang="en-US" sz="2000" b="1" dirty="0"/>
              <a:t>高レベル放射性廃棄物がそんなに危ないことを知りました。５００ｋｇもあることもびっくりしました。</a:t>
            </a:r>
            <a:endParaRPr lang="en-US" altLang="ja-JP" sz="2000" b="1" dirty="0"/>
          </a:p>
          <a:p>
            <a:pPr>
              <a:buNone/>
            </a:pPr>
            <a:r>
              <a:rPr lang="ja-JP" altLang="en-US" sz="2000" b="1" dirty="0">
                <a:solidFill>
                  <a:schemeClr val="tx2"/>
                </a:solidFill>
                <a:latin typeface="Arial" panose="020B0604020202020204" pitchFamily="34" charset="0"/>
              </a:rPr>
              <a:t>〇高レベル放射性廃棄物が近づくと死んじゃう危険なやつなんて初めて知りました。そんなのが、２６０００本もあるなんてびっくりしました。</a:t>
            </a:r>
            <a:endParaRPr lang="en-US" altLang="ja-JP" sz="2000" b="1" dirty="0">
              <a:solidFill>
                <a:schemeClr val="tx2"/>
              </a:solidFill>
              <a:latin typeface="Arial" panose="020B0604020202020204" pitchFamily="34" charset="0"/>
            </a:endParaRPr>
          </a:p>
          <a:p>
            <a:pPr>
              <a:buNone/>
            </a:pPr>
            <a:r>
              <a:rPr lang="ja-JP" altLang="en-US" sz="2000" b="1" dirty="0">
                <a:solidFill>
                  <a:schemeClr val="tx2"/>
                </a:solidFill>
                <a:latin typeface="Arial" panose="020B0604020202020204" pitchFamily="34" charset="0"/>
              </a:rPr>
              <a:t>〇電気はいろいろなもので作っていることが分かりました。</a:t>
            </a:r>
            <a:endParaRPr lang="en-US" altLang="ja-JP" sz="2000" b="1" dirty="0">
              <a:solidFill>
                <a:schemeClr val="tx2"/>
              </a:solidFill>
              <a:latin typeface="Arial" panose="020B0604020202020204" pitchFamily="34" charset="0"/>
            </a:endParaRPr>
          </a:p>
          <a:p>
            <a:pPr>
              <a:buNone/>
            </a:pPr>
            <a:r>
              <a:rPr lang="ja-JP" altLang="en-US" sz="2000" b="1" dirty="0">
                <a:solidFill>
                  <a:schemeClr val="tx2"/>
                </a:solidFill>
                <a:latin typeface="Arial" panose="020B0604020202020204" pitchFamily="34" charset="0"/>
              </a:rPr>
              <a:t>〇高レベル放射性廃棄物を捨てるのは大変なんだと思いました。</a:t>
            </a:r>
            <a:endParaRPr lang="en-US" altLang="ja-JP" sz="2000" b="1" dirty="0">
              <a:solidFill>
                <a:schemeClr val="tx2"/>
              </a:solidFill>
              <a:latin typeface="Arial" panose="020B0604020202020204" pitchFamily="34" charset="0"/>
            </a:endParaRPr>
          </a:p>
          <a:p>
            <a:pPr>
              <a:buNone/>
            </a:pPr>
            <a:r>
              <a:rPr lang="ja-JP" altLang="en-US" sz="2000" b="1" dirty="0">
                <a:solidFill>
                  <a:schemeClr val="tx2"/>
                </a:solidFill>
                <a:latin typeface="Arial" panose="020B0604020202020204" pitchFamily="34" charset="0"/>
              </a:rPr>
              <a:t>〇とても危険なものが２６０００本もあって、しかも処理する場所が決まっていないなんてびっくりしました。早く</a:t>
            </a:r>
            <a:r>
              <a:rPr lang="ja-JP" altLang="en-US" sz="2000" b="1" dirty="0" err="1">
                <a:solidFill>
                  <a:schemeClr val="tx2"/>
                </a:solidFill>
                <a:latin typeface="Arial" panose="020B0604020202020204" pitchFamily="34" charset="0"/>
              </a:rPr>
              <a:t>しょる</a:t>
            </a:r>
            <a:r>
              <a:rPr lang="ja-JP" altLang="en-US" sz="2000" b="1" dirty="0">
                <a:solidFill>
                  <a:schemeClr val="tx2"/>
                </a:solidFill>
                <a:latin typeface="Arial" panose="020B0604020202020204" pitchFamily="34" charset="0"/>
              </a:rPr>
              <a:t>する場所が決まるといいなと思いました。</a:t>
            </a: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◎２時間目を終えて</a:t>
            </a:r>
            <a:endParaRPr lang="ja-JP" altLang="ja-JP" sz="2000" b="1" dirty="0">
              <a:latin typeface="HG丸ｺﾞｼｯｸM-PRO" pitchFamily="50" charset="-128"/>
              <a:ea typeface="HG丸ｺﾞｼｯｸM-PRO" pitchFamily="50" charset="-128"/>
            </a:endParaRPr>
          </a:p>
          <a:p>
            <a:pPr>
              <a:buNone/>
            </a:pPr>
            <a:r>
              <a:rPr lang="ja-JP" altLang="ja-JP" sz="2000" b="1" dirty="0"/>
              <a:t>〇</a:t>
            </a:r>
            <a:r>
              <a:rPr lang="ja-JP" altLang="en-US" sz="2000" b="1" dirty="0"/>
              <a:t>ガラス固化体にコンクリート（厚さ２０ｍ）のやつにベントナイト（厚さ７０ｍ）のやつをつけて地下３００ｍの深さに入れてやるか決まってないけど、決まったらすごく深いんだなあと思いました。</a:t>
            </a:r>
            <a:endParaRPr lang="ja-JP" altLang="ja-JP" sz="2000" b="1" dirty="0"/>
          </a:p>
          <a:p>
            <a:pPr>
              <a:buNone/>
            </a:pPr>
            <a:r>
              <a:rPr lang="ja-JP" altLang="ja-JP" sz="2000" b="1" dirty="0"/>
              <a:t>〇</a:t>
            </a:r>
            <a:r>
              <a:rPr lang="ja-JP" altLang="en-US" sz="2000" b="1" dirty="0"/>
              <a:t>ベントナイトが粘土みたいになったり、たくさん膨らむとはじめて知りました。ベントナイトはくっつく力があることがすごいと思いました。</a:t>
            </a:r>
            <a:endParaRPr lang="en-US" altLang="ja-JP" sz="2000" b="1" dirty="0"/>
          </a:p>
          <a:p>
            <a:pPr>
              <a:buNone/>
            </a:pPr>
            <a:r>
              <a:rPr lang="ja-JP" altLang="en-US" sz="2000" b="1" dirty="0">
                <a:solidFill>
                  <a:schemeClr val="tx2"/>
                </a:solidFill>
                <a:latin typeface="Arial" panose="020B0604020202020204" pitchFamily="34" charset="0"/>
              </a:rPr>
              <a:t>〇ベントナイトが昔の土でできていたとは思いませんでした。水にふれると固まることがわかりました。</a:t>
            </a:r>
            <a:endParaRPr lang="en-US" altLang="ja-JP" sz="2000" b="1" dirty="0">
              <a:solidFill>
                <a:schemeClr val="tx2"/>
              </a:solidFill>
              <a:latin typeface="Arial" panose="020B0604020202020204" pitchFamily="34" charset="0"/>
            </a:endParaRPr>
          </a:p>
          <a:p>
            <a:pPr>
              <a:buNone/>
            </a:pPr>
            <a:r>
              <a:rPr lang="ja-JP" altLang="en-US" sz="2000" b="1" dirty="0">
                <a:solidFill>
                  <a:schemeClr val="tx2"/>
                </a:solidFill>
                <a:latin typeface="Arial" panose="020B0604020202020204" pitchFamily="34" charset="0"/>
              </a:rPr>
              <a:t>〇ベントナイトが水にふれたら固まって、くっつくから使われているんだと思いました。</a:t>
            </a:r>
            <a:endParaRPr lang="en-US" altLang="ja-JP" sz="2000" b="1" dirty="0">
              <a:solidFill>
                <a:schemeClr val="tx2"/>
              </a:solidFill>
              <a:latin typeface="Arial" panose="020B0604020202020204" pitchFamily="34" charset="0"/>
            </a:endParaRPr>
          </a:p>
          <a:p>
            <a:pPr>
              <a:buNone/>
            </a:pPr>
            <a:r>
              <a:rPr lang="ja-JP" altLang="en-US" sz="2000" b="1" dirty="0">
                <a:solidFill>
                  <a:schemeClr val="tx2"/>
                </a:solidFill>
                <a:latin typeface="Arial" panose="020B0604020202020204" pitchFamily="34" charset="0"/>
              </a:rPr>
              <a:t>〇そんなこと（地層処分のことを指している？）までしないと捨てられないのがびっくりしました。</a:t>
            </a: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a:t>
            </a:r>
            <a:r>
              <a:rPr lang="en-US" altLang="ja-JP" sz="2000" b="1" dirty="0">
                <a:latin typeface="HG丸ｺﾞｼｯｸM-PRO" pitchFamily="50" charset="-128"/>
                <a:ea typeface="HG丸ｺﾞｼｯｸM-PRO" pitchFamily="50" charset="-128"/>
              </a:rPr>
              <a:t>NUMO</a:t>
            </a:r>
            <a:r>
              <a:rPr lang="ja-JP" altLang="en-US" sz="2000" b="1" dirty="0">
                <a:latin typeface="HG丸ｺﾞｼｯｸM-PRO" pitchFamily="50" charset="-128"/>
                <a:ea typeface="HG丸ｺﾞｼｯｸM-PRO" pitchFamily="50" charset="-128"/>
              </a:rPr>
              <a:t>に聞いてみたいこと</a:t>
            </a:r>
            <a:endParaRPr lang="ja-JP" altLang="ja-JP" sz="2000" b="1" dirty="0">
              <a:latin typeface="HG丸ｺﾞｼｯｸM-PRO" pitchFamily="50" charset="-128"/>
              <a:ea typeface="HG丸ｺﾞｼｯｸM-PRO" pitchFamily="50" charset="-128"/>
            </a:endParaRPr>
          </a:p>
          <a:p>
            <a:pPr>
              <a:buNone/>
            </a:pPr>
            <a:r>
              <a:rPr lang="ja-JP" altLang="en-US" sz="2000" b="1" dirty="0"/>
              <a:t>〇</a:t>
            </a:r>
            <a:r>
              <a:rPr lang="ja-JP" altLang="ja-JP" sz="2000" dirty="0"/>
              <a:t>ペントナイトについて</a:t>
            </a:r>
          </a:p>
          <a:p>
            <a:pPr>
              <a:buNone/>
            </a:pPr>
            <a:r>
              <a:rPr lang="ja-JP" altLang="en-US" sz="2000" dirty="0"/>
              <a:t>　　・</a:t>
            </a:r>
            <a:r>
              <a:rPr lang="ja-JP" altLang="ja-JP" sz="2000" dirty="0"/>
              <a:t>水をかけて膨らんだ後縮むのですか。</a:t>
            </a:r>
          </a:p>
          <a:p>
            <a:pPr>
              <a:buNone/>
            </a:pPr>
            <a:r>
              <a:rPr lang="ja-JP" altLang="en-US" sz="2000" dirty="0"/>
              <a:t>　　・</a:t>
            </a:r>
            <a:r>
              <a:rPr lang="ja-JP" altLang="ja-JP" sz="2000" dirty="0"/>
              <a:t>水以外でも固まりますか。</a:t>
            </a:r>
          </a:p>
          <a:p>
            <a:pPr>
              <a:buNone/>
            </a:pPr>
            <a:r>
              <a:rPr lang="ja-JP" altLang="en-US" sz="2000" dirty="0"/>
              <a:t>　　・</a:t>
            </a:r>
            <a:r>
              <a:rPr lang="ja-JP" altLang="ja-JP" sz="2000" dirty="0"/>
              <a:t>少しの水でも固まるのですか。</a:t>
            </a:r>
          </a:p>
          <a:p>
            <a:pPr>
              <a:buNone/>
            </a:pPr>
            <a:r>
              <a:rPr lang="ja-JP" altLang="ja-JP" sz="2000" dirty="0"/>
              <a:t>〇地層処分について</a:t>
            </a:r>
          </a:p>
          <a:p>
            <a:pPr>
              <a:buNone/>
            </a:pPr>
            <a:r>
              <a:rPr lang="ja-JP" altLang="en-US" sz="2000" dirty="0"/>
              <a:t>　　・地層</a:t>
            </a:r>
            <a:r>
              <a:rPr lang="ja-JP" altLang="ja-JP" sz="2000" dirty="0"/>
              <a:t>処分が一番安全なのですか。</a:t>
            </a:r>
          </a:p>
          <a:p>
            <a:pPr>
              <a:buNone/>
            </a:pPr>
            <a:r>
              <a:rPr lang="ja-JP" altLang="en-US" sz="2000" dirty="0"/>
              <a:t>　　・</a:t>
            </a:r>
            <a:r>
              <a:rPr lang="ja-JP" altLang="ja-JP" sz="2000" dirty="0"/>
              <a:t>処分するとなったら、そのような放射線の強いものをだれがどのように埋めていく</a:t>
            </a:r>
            <a:r>
              <a:rPr lang="ja-JP" altLang="en-US" sz="2000" dirty="0"/>
              <a:t>　</a:t>
            </a:r>
            <a:endParaRPr lang="en-US" altLang="ja-JP" sz="2000" dirty="0"/>
          </a:p>
          <a:p>
            <a:pPr>
              <a:buNone/>
            </a:pPr>
            <a:r>
              <a:rPr lang="ja-JP" altLang="en-US" sz="2000" dirty="0"/>
              <a:t>　　　</a:t>
            </a:r>
            <a:r>
              <a:rPr lang="ja-JP" altLang="ja-JP" sz="2000" dirty="0"/>
              <a:t>のですか。作業する人は危険ではないのですか。</a:t>
            </a:r>
          </a:p>
          <a:p>
            <a:pPr>
              <a:buNone/>
            </a:pPr>
            <a:r>
              <a:rPr lang="ja-JP" altLang="en-US" sz="2000" dirty="0"/>
              <a:t>　　・</a:t>
            </a:r>
            <a:r>
              <a:rPr lang="ja-JP" altLang="ja-JP" sz="2000" dirty="0"/>
              <a:t>どこに埋めるのかはどのように決めるのですか。</a:t>
            </a:r>
          </a:p>
          <a:p>
            <a:pPr>
              <a:buNone/>
            </a:pPr>
            <a:r>
              <a:rPr lang="ja-JP" altLang="en-US" sz="2000" dirty="0"/>
              <a:t>　　・</a:t>
            </a:r>
            <a:r>
              <a:rPr lang="ja-JP" altLang="ja-JP" sz="2000" dirty="0"/>
              <a:t>なぜ、地下３００ｍとしているのですか。</a:t>
            </a:r>
          </a:p>
          <a:p>
            <a:pPr>
              <a:buNone/>
            </a:pP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a:t>
            </a:r>
            <a:r>
              <a:rPr lang="en-US" altLang="ja-JP" sz="2000" b="1" dirty="0">
                <a:latin typeface="HG丸ｺﾞｼｯｸM-PRO" pitchFamily="50" charset="-128"/>
                <a:ea typeface="HG丸ｺﾞｼｯｸM-PRO" pitchFamily="50" charset="-128"/>
              </a:rPr>
              <a:t>NUMO</a:t>
            </a:r>
            <a:r>
              <a:rPr lang="ja-JP" altLang="en-US" sz="2000" b="1" dirty="0">
                <a:latin typeface="HG丸ｺﾞｼｯｸM-PRO" pitchFamily="50" charset="-128"/>
                <a:ea typeface="HG丸ｺﾞｼｯｸM-PRO" pitchFamily="50" charset="-128"/>
              </a:rPr>
              <a:t>に聞いてみたいこと</a:t>
            </a:r>
            <a:endParaRPr lang="ja-JP" altLang="ja-JP" sz="2000" b="1" dirty="0">
              <a:latin typeface="HG丸ｺﾞｼｯｸM-PRO" pitchFamily="50" charset="-128"/>
              <a:ea typeface="HG丸ｺﾞｼｯｸM-PRO" pitchFamily="50" charset="-128"/>
            </a:endParaRPr>
          </a:p>
          <a:p>
            <a:pPr>
              <a:buNone/>
            </a:pPr>
            <a:r>
              <a:rPr lang="ja-JP" altLang="en-US" sz="2000" dirty="0"/>
              <a:t>〇ガラス</a:t>
            </a:r>
            <a:r>
              <a:rPr lang="ja-JP" altLang="ja-JP" sz="2000" dirty="0"/>
              <a:t>固化体について</a:t>
            </a:r>
          </a:p>
          <a:p>
            <a:pPr>
              <a:buNone/>
            </a:pPr>
            <a:r>
              <a:rPr lang="ja-JP" altLang="en-US" sz="2000" dirty="0"/>
              <a:t>　　・</a:t>
            </a:r>
            <a:r>
              <a:rPr lang="ja-JP" altLang="ja-JP" sz="2000" dirty="0"/>
              <a:t>どこから放射線が出ているのですか。放射線はいつかはなくなるのですか。</a:t>
            </a:r>
          </a:p>
          <a:p>
            <a:pPr>
              <a:buNone/>
            </a:pPr>
            <a:r>
              <a:rPr lang="ja-JP" altLang="en-US" sz="2000" dirty="0"/>
              <a:t>　　・</a:t>
            </a:r>
            <a:r>
              <a:rPr lang="ja-JP" altLang="ja-JP" sz="2000" dirty="0"/>
              <a:t>なぜ重さが５００㎏もあるのですか。</a:t>
            </a:r>
          </a:p>
          <a:p>
            <a:pPr>
              <a:buNone/>
            </a:pPr>
            <a:r>
              <a:rPr lang="ja-JP" altLang="en-US" sz="2000" dirty="0"/>
              <a:t>　　</a:t>
            </a:r>
            <a:r>
              <a:rPr lang="ja-JP" altLang="ja-JP" sz="2000" dirty="0"/>
              <a:t>・処分するのに。ガラス固化体でないといけないのですか。</a:t>
            </a:r>
          </a:p>
          <a:p>
            <a:pPr>
              <a:buNone/>
            </a:pPr>
            <a:r>
              <a:rPr lang="ja-JP" altLang="en-US" sz="2000" dirty="0"/>
              <a:t>　　</a:t>
            </a:r>
            <a:r>
              <a:rPr lang="ja-JP" altLang="ja-JP" sz="2000" dirty="0"/>
              <a:t>・どのようにして作っているのですか。</a:t>
            </a:r>
          </a:p>
          <a:p>
            <a:pPr>
              <a:buNone/>
            </a:pPr>
            <a:r>
              <a:rPr lang="ja-JP" altLang="ja-JP" sz="2000" dirty="0"/>
              <a:t>〇高レベル放射性廃棄物について</a:t>
            </a:r>
          </a:p>
          <a:p>
            <a:pPr>
              <a:buNone/>
            </a:pPr>
            <a:r>
              <a:rPr lang="ja-JP" altLang="en-US" sz="2000" dirty="0"/>
              <a:t>　　</a:t>
            </a:r>
            <a:r>
              <a:rPr lang="ja-JP" altLang="ja-JP" sz="2000" dirty="0"/>
              <a:t>・今はどこに保管しているのですか。</a:t>
            </a:r>
          </a:p>
          <a:p>
            <a:pPr>
              <a:buNone/>
            </a:pPr>
            <a:r>
              <a:rPr lang="ja-JP" altLang="en-US" sz="2000" dirty="0"/>
              <a:t>　　</a:t>
            </a:r>
            <a:r>
              <a:rPr lang="ja-JP" altLang="ja-JP" sz="2000" dirty="0"/>
              <a:t>・どこで処理しているのですか。</a:t>
            </a:r>
          </a:p>
          <a:p>
            <a:pPr>
              <a:buNone/>
            </a:pP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◎３時間目を終えて</a:t>
            </a:r>
            <a:endParaRPr lang="ja-JP" altLang="ja-JP" sz="2000" b="1" dirty="0">
              <a:latin typeface="HG丸ｺﾞｼｯｸM-PRO" pitchFamily="50" charset="-128"/>
              <a:ea typeface="HG丸ｺﾞｼｯｸM-PRO" pitchFamily="50" charset="-128"/>
            </a:endParaRPr>
          </a:p>
          <a:p>
            <a:pPr>
              <a:buNone/>
            </a:pPr>
            <a:r>
              <a:rPr lang="ja-JP" altLang="en-US" sz="2000" b="1" dirty="0"/>
              <a:t>〇</a:t>
            </a:r>
            <a:r>
              <a:rPr lang="ja-JP" altLang="ja-JP" sz="2000" dirty="0"/>
              <a:t>放しゃせいはいき物は、２ｍくらいのかべでガードしないと近づけないということをはじめて知りました。</a:t>
            </a:r>
            <a:r>
              <a:rPr lang="ja-JP" altLang="ja-JP" sz="2000" dirty="0" err="1"/>
              <a:t>ふくいけん</a:t>
            </a:r>
            <a:r>
              <a:rPr lang="ja-JP" altLang="ja-JP" sz="2000" dirty="0"/>
              <a:t>では、放しゃせいはいき物がたくさんあることをはじめて知りました。</a:t>
            </a:r>
            <a:endParaRPr lang="en-US" altLang="ja-JP" sz="2000" dirty="0"/>
          </a:p>
          <a:p>
            <a:pPr>
              <a:buNone/>
            </a:pPr>
            <a:r>
              <a:rPr lang="ja-JP" altLang="en-US" sz="2000" dirty="0"/>
              <a:t>〇</a:t>
            </a:r>
            <a:r>
              <a:rPr lang="ja-JP" altLang="ja-JP" sz="2000" dirty="0"/>
              <a:t>ちそうしょぶんをするまでに、いろいろ時間がかかるのが分かった。人が死なないようにいっぱいどりょくしているなと思った。</a:t>
            </a:r>
          </a:p>
          <a:p>
            <a:pPr>
              <a:buNone/>
            </a:pPr>
            <a:r>
              <a:rPr lang="ja-JP" altLang="en-US" sz="2000" dirty="0"/>
              <a:t>〇</a:t>
            </a:r>
            <a:r>
              <a:rPr lang="ja-JP" altLang="ja-JP" sz="2000" dirty="0"/>
              <a:t>福井にガラス固化体がいっぱいあることをはじめて知りました。</a:t>
            </a:r>
          </a:p>
          <a:p>
            <a:pPr>
              <a:buNone/>
            </a:pPr>
            <a:r>
              <a:rPr lang="ja-JP" altLang="en-US" sz="2000" dirty="0"/>
              <a:t>〇</a:t>
            </a:r>
            <a:r>
              <a:rPr lang="ja-JP" altLang="ja-JP" sz="2000" dirty="0"/>
              <a:t>ガラス固化体が福井にいっぱいあることがわかってよかったです。地層処分はあんぜんなことがわかってよかったです</a:t>
            </a:r>
          </a:p>
          <a:p>
            <a:pPr>
              <a:buNone/>
              <a:tabLst>
                <a:tab pos="6186488" algn="l"/>
                <a:tab pos="7086600" algn="r"/>
              </a:tabLst>
            </a:pPr>
            <a:r>
              <a:rPr lang="ja-JP" altLang="en-US" sz="2000" dirty="0"/>
              <a:t>〇</a:t>
            </a:r>
            <a:r>
              <a:rPr lang="ja-JP" altLang="ja-JP" sz="2000" dirty="0"/>
              <a:t>高レベル放射性はいき物は、地そう</a:t>
            </a:r>
            <a:r>
              <a:rPr lang="ja-JP" altLang="ja-JP" sz="2000" dirty="0" err="1"/>
              <a:t>しょ</a:t>
            </a:r>
            <a:r>
              <a:rPr lang="ja-JP" altLang="ja-JP" sz="2000" dirty="0"/>
              <a:t>分をしたほうがいいということがわかりました。ベントナイトは少しでも水分があるとカタマルことがわかりました。</a:t>
            </a:r>
          </a:p>
          <a:p>
            <a:pPr>
              <a:buNone/>
            </a:pP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◎３時間目を終えて</a:t>
            </a:r>
            <a:endParaRPr lang="ja-JP" altLang="ja-JP" sz="2000" b="1" dirty="0">
              <a:latin typeface="HG丸ｺﾞｼｯｸM-PRO" pitchFamily="50" charset="-128"/>
              <a:ea typeface="HG丸ｺﾞｼｯｸM-PRO" pitchFamily="50" charset="-128"/>
            </a:endParaRPr>
          </a:p>
          <a:p>
            <a:pPr>
              <a:buNone/>
            </a:pPr>
            <a:r>
              <a:rPr lang="ja-JP" altLang="en-US" sz="2000" dirty="0"/>
              <a:t>〇</a:t>
            </a:r>
            <a:r>
              <a:rPr lang="ja-JP" altLang="ja-JP" sz="2000" dirty="0"/>
              <a:t>ちそうしょぶんは、ほうり</a:t>
            </a:r>
            <a:r>
              <a:rPr lang="ja-JP" altLang="ja-JP" sz="2000" dirty="0" err="1"/>
              <a:t>つで</a:t>
            </a:r>
            <a:r>
              <a:rPr lang="ja-JP" altLang="ja-JP" sz="2000" dirty="0"/>
              <a:t>３００ｍ以下にうめないとダメなことがわかった。福井県にたくさんのガラス固化体があることがわかった。</a:t>
            </a:r>
          </a:p>
          <a:p>
            <a:pPr>
              <a:buNone/>
            </a:pPr>
            <a:r>
              <a:rPr lang="ja-JP" altLang="en-US" sz="2000" dirty="0"/>
              <a:t>〇</a:t>
            </a:r>
            <a:r>
              <a:rPr lang="ja-JP" altLang="ja-JP" sz="2000" dirty="0"/>
              <a:t>ガラス固化体やベントナイトのこともっと知れてよかったです。ガラス固化体は、３００ｍ以上のちかにいれないといけないことを知りました。</a:t>
            </a:r>
          </a:p>
          <a:p>
            <a:pPr>
              <a:buNone/>
            </a:pPr>
            <a:r>
              <a:rPr lang="ja-JP" altLang="en-US" sz="2000" dirty="0"/>
              <a:t>〇</a:t>
            </a:r>
            <a:r>
              <a:rPr lang="ja-JP" altLang="ja-JP" sz="2000" dirty="0"/>
              <a:t>ガラス固化体を地下３００ｍにうめないといけないことが、ほうり</a:t>
            </a:r>
            <a:r>
              <a:rPr lang="ja-JP" altLang="ja-JP" sz="2000" dirty="0" err="1"/>
              <a:t>つで</a:t>
            </a:r>
            <a:r>
              <a:rPr lang="ja-JP" altLang="ja-JP" sz="2000" dirty="0"/>
              <a:t>決まっていることを知りました。近づくには２ｍのこんくりーとがいることを知りました。</a:t>
            </a:r>
          </a:p>
          <a:p>
            <a:pPr>
              <a:buNone/>
            </a:pPr>
            <a:r>
              <a:rPr lang="ja-JP" altLang="en-US" sz="2000" dirty="0"/>
              <a:t>〇</a:t>
            </a:r>
            <a:r>
              <a:rPr lang="ja-JP" altLang="ja-JP" sz="2000" dirty="0"/>
              <a:t>ガラス固化体をうめるためには、長い年月がかかるんだなと思いました。</a:t>
            </a:r>
          </a:p>
          <a:p>
            <a:pPr>
              <a:buNone/>
            </a:pPr>
            <a:r>
              <a:rPr lang="ja-JP" altLang="en-US" sz="2000" dirty="0"/>
              <a:t>〇</a:t>
            </a:r>
            <a:r>
              <a:rPr lang="ja-JP" altLang="ja-JP" sz="2000" dirty="0"/>
              <a:t>高レベルほうしゃせいはいき物のしょぶんがこんなにたいへんなんだということがわかった</a:t>
            </a:r>
          </a:p>
          <a:p>
            <a:pPr>
              <a:buNone/>
            </a:pP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◎３時間目を終えて</a:t>
            </a:r>
            <a:endParaRPr lang="ja-JP" altLang="ja-JP" sz="2000" b="1" dirty="0">
              <a:latin typeface="HG丸ｺﾞｼｯｸM-PRO" pitchFamily="50" charset="-128"/>
              <a:ea typeface="HG丸ｺﾞｼｯｸM-PRO" pitchFamily="50" charset="-128"/>
            </a:endParaRPr>
          </a:p>
          <a:p>
            <a:pPr>
              <a:buNone/>
            </a:pPr>
            <a:r>
              <a:rPr lang="ja-JP" altLang="en-US" sz="2000" dirty="0"/>
              <a:t>〇</a:t>
            </a:r>
            <a:r>
              <a:rPr lang="ja-JP" altLang="ja-JP" sz="2000" dirty="0"/>
              <a:t>ちそうしょぶんは、ほうり</a:t>
            </a:r>
            <a:r>
              <a:rPr lang="ja-JP" altLang="ja-JP" sz="2000" dirty="0" err="1"/>
              <a:t>つで</a:t>
            </a:r>
            <a:r>
              <a:rPr lang="ja-JP" altLang="ja-JP" sz="2000" dirty="0"/>
              <a:t>３００ｍ以下にうめないとダメなことがわかった。福井県にたくさんのガラス固化体があることがわかった。</a:t>
            </a:r>
          </a:p>
          <a:p>
            <a:pPr>
              <a:buNone/>
            </a:pPr>
            <a:r>
              <a:rPr lang="ja-JP" altLang="en-US" sz="2000" dirty="0"/>
              <a:t>〇</a:t>
            </a:r>
            <a:r>
              <a:rPr lang="ja-JP" altLang="ja-JP" sz="2000" dirty="0"/>
              <a:t>ガラス固化体やベントナイトのこともっと知れてよかったです。ガラス固化体は、３００ｍ以上のちかにいれないといけないことを知りました。</a:t>
            </a:r>
          </a:p>
          <a:p>
            <a:pPr>
              <a:buNone/>
            </a:pPr>
            <a:r>
              <a:rPr lang="ja-JP" altLang="en-US" sz="2000" dirty="0"/>
              <a:t>〇</a:t>
            </a:r>
            <a:r>
              <a:rPr lang="ja-JP" altLang="ja-JP" sz="2000" dirty="0"/>
              <a:t>ガラス固化体を地下３００ｍにうめないといけないことが、ほうり</a:t>
            </a:r>
            <a:r>
              <a:rPr lang="ja-JP" altLang="ja-JP" sz="2000" dirty="0" err="1"/>
              <a:t>つで</a:t>
            </a:r>
            <a:r>
              <a:rPr lang="ja-JP" altLang="ja-JP" sz="2000" dirty="0"/>
              <a:t>決まっていることを知りました。近づくには２ｍのこんくりーとがいることを知りました。</a:t>
            </a:r>
          </a:p>
          <a:p>
            <a:pPr>
              <a:buNone/>
            </a:pPr>
            <a:r>
              <a:rPr lang="ja-JP" altLang="en-US" sz="2000" dirty="0"/>
              <a:t>〇</a:t>
            </a:r>
            <a:r>
              <a:rPr lang="ja-JP" altLang="ja-JP" sz="2000" dirty="0"/>
              <a:t>ガラス固化体をうめるためには、長い年月がかかるんだなと思いました。</a:t>
            </a:r>
          </a:p>
          <a:p>
            <a:pPr>
              <a:buNone/>
            </a:pPr>
            <a:r>
              <a:rPr lang="ja-JP" altLang="en-US" sz="2000" dirty="0"/>
              <a:t>〇</a:t>
            </a:r>
            <a:r>
              <a:rPr lang="ja-JP" altLang="ja-JP" sz="2000" dirty="0"/>
              <a:t>高レベルほうしゃせいはいき物のしょぶんがこんなにたいへんなんだということがわかった</a:t>
            </a:r>
          </a:p>
          <a:p>
            <a:pPr>
              <a:buNone/>
            </a:pP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graphicFrame>
        <p:nvGraphicFramePr>
          <p:cNvPr id="5" name="表 4"/>
          <p:cNvGraphicFramePr>
            <a:graphicFrameLocks noGrp="1"/>
          </p:cNvGraphicFramePr>
          <p:nvPr/>
        </p:nvGraphicFramePr>
        <p:xfrm>
          <a:off x="179512" y="915566"/>
          <a:ext cx="8712968" cy="3754120"/>
        </p:xfrm>
        <a:graphic>
          <a:graphicData uri="http://schemas.openxmlformats.org/drawingml/2006/table">
            <a:tbl>
              <a:tblPr firstRow="1" bandRow="1">
                <a:tableStyleId>{5C22544A-7EE6-4342-B048-85BDC9FD1C3A}</a:tableStyleId>
              </a:tblPr>
              <a:tblGrid>
                <a:gridCol w="372349">
                  <a:extLst>
                    <a:ext uri="{9D8B030D-6E8A-4147-A177-3AD203B41FA5}">
                      <a16:colId xmlns:a16="http://schemas.microsoft.com/office/drawing/2014/main" val="20000"/>
                    </a:ext>
                  </a:extLst>
                </a:gridCol>
                <a:gridCol w="5510766">
                  <a:extLst>
                    <a:ext uri="{9D8B030D-6E8A-4147-A177-3AD203B41FA5}">
                      <a16:colId xmlns:a16="http://schemas.microsoft.com/office/drawing/2014/main" val="20001"/>
                    </a:ext>
                  </a:extLst>
                </a:gridCol>
                <a:gridCol w="2829853">
                  <a:extLst>
                    <a:ext uri="{9D8B030D-6E8A-4147-A177-3AD203B41FA5}">
                      <a16:colId xmlns:a16="http://schemas.microsoft.com/office/drawing/2014/main" val="20002"/>
                    </a:ext>
                  </a:extLst>
                </a:gridCol>
              </a:tblGrid>
              <a:tr h="370840">
                <a:tc>
                  <a:txBody>
                    <a:bodyPr/>
                    <a:lstStyle/>
                    <a:p>
                      <a:endParaRPr kumimoji="1" lang="ja-JP" altLang="en-US" dirty="0"/>
                    </a:p>
                  </a:txBody>
                  <a:tcPr/>
                </a:tc>
                <a:tc>
                  <a:txBody>
                    <a:bodyPr/>
                    <a:lstStyle/>
                    <a:p>
                      <a:pPr algn="ctr"/>
                      <a:r>
                        <a:rPr kumimoji="1" lang="ja-JP" altLang="en-US" dirty="0"/>
                        <a:t>児童の活動</a:t>
                      </a:r>
                    </a:p>
                  </a:txBody>
                  <a:tcPr/>
                </a:tc>
                <a:tc>
                  <a:txBody>
                    <a:bodyPr/>
                    <a:lstStyle/>
                    <a:p>
                      <a:pPr algn="ctr"/>
                      <a:r>
                        <a:rPr kumimoji="1" lang="ja-JP" altLang="en-US" dirty="0"/>
                        <a:t>教師の支援など</a:t>
                      </a:r>
                    </a:p>
                  </a:txBody>
                  <a:tcPr/>
                </a:tc>
                <a:extLst>
                  <a:ext uri="{0D108BD9-81ED-4DB2-BD59-A6C34878D82A}">
                    <a16:rowId xmlns:a16="http://schemas.microsoft.com/office/drawing/2014/main" val="10000"/>
                  </a:ext>
                </a:extLst>
              </a:tr>
              <a:tr h="370840">
                <a:tc>
                  <a:txBody>
                    <a:bodyPr/>
                    <a:lstStyle/>
                    <a:p>
                      <a:r>
                        <a:rPr kumimoji="1" lang="ja-JP" altLang="en-US" dirty="0"/>
                        <a:t>１時間目</a:t>
                      </a:r>
                    </a:p>
                  </a:txBody>
                  <a:tcPr/>
                </a:tc>
                <a:tc>
                  <a:txBody>
                    <a:bodyPr/>
                    <a:lstStyle/>
                    <a:p>
                      <a:r>
                        <a:rPr kumimoji="1" lang="ja-JP" altLang="ja-JP" sz="1800" kern="1200" dirty="0">
                          <a:solidFill>
                            <a:schemeClr val="dk1"/>
                          </a:solidFill>
                          <a:latin typeface="+mn-lt"/>
                          <a:ea typeface="+mn-ea"/>
                          <a:cs typeface="+mn-cs"/>
                        </a:rPr>
                        <a:t>○自分たちが使っている電気がどのように作られているかを考える。</a:t>
                      </a:r>
                    </a:p>
                    <a:p>
                      <a:r>
                        <a:rPr kumimoji="1" lang="ja-JP" altLang="ja-JP" sz="1800" kern="1200" dirty="0">
                          <a:solidFill>
                            <a:schemeClr val="dk1"/>
                          </a:solidFill>
                          <a:latin typeface="+mn-lt"/>
                          <a:ea typeface="+mn-ea"/>
                          <a:cs typeface="+mn-cs"/>
                        </a:rPr>
                        <a:t>　・家に太陽光パネルがついてる</a:t>
                      </a:r>
                    </a:p>
                    <a:p>
                      <a:r>
                        <a:rPr kumimoji="1" lang="ja-JP" altLang="ja-JP" sz="1800" kern="1200" dirty="0">
                          <a:solidFill>
                            <a:schemeClr val="dk1"/>
                          </a:solidFill>
                          <a:latin typeface="+mn-lt"/>
                          <a:ea typeface="+mn-ea"/>
                          <a:cs typeface="+mn-cs"/>
                        </a:rPr>
                        <a:t>　・風車を見たことがある</a:t>
                      </a:r>
                    </a:p>
                    <a:p>
                      <a:r>
                        <a:rPr kumimoji="1" lang="ja-JP" altLang="ja-JP" sz="1800" kern="1200" dirty="0">
                          <a:solidFill>
                            <a:schemeClr val="dk1"/>
                          </a:solidFill>
                          <a:latin typeface="+mn-lt"/>
                          <a:ea typeface="+mn-ea"/>
                          <a:cs typeface="+mn-cs"/>
                        </a:rPr>
                        <a:t>○発電の方法について知る。</a:t>
                      </a:r>
                    </a:p>
                    <a:p>
                      <a:r>
                        <a:rPr kumimoji="1" lang="ja-JP" altLang="ja-JP" sz="1800" kern="1200" dirty="0">
                          <a:solidFill>
                            <a:schemeClr val="dk1"/>
                          </a:solidFill>
                          <a:latin typeface="+mn-lt"/>
                          <a:ea typeface="+mn-ea"/>
                          <a:cs typeface="+mn-cs"/>
                        </a:rPr>
                        <a:t>・太陽光発電　　・風力発電</a:t>
                      </a:r>
                      <a:r>
                        <a:rPr kumimoji="1" lang="ja-JP" altLang="en-US" sz="1800" kern="1200" dirty="0">
                          <a:solidFill>
                            <a:schemeClr val="dk1"/>
                          </a:solidFill>
                          <a:latin typeface="+mn-lt"/>
                          <a:ea typeface="+mn-ea"/>
                          <a:cs typeface="+mn-cs"/>
                        </a:rPr>
                        <a:t>　　</a:t>
                      </a:r>
                      <a:r>
                        <a:rPr kumimoji="1" lang="ja-JP" altLang="ja-JP" sz="1800" kern="1200" dirty="0">
                          <a:solidFill>
                            <a:schemeClr val="dk1"/>
                          </a:solidFill>
                          <a:latin typeface="+mn-lt"/>
                          <a:ea typeface="+mn-ea"/>
                          <a:cs typeface="+mn-cs"/>
                        </a:rPr>
                        <a:t>・火力発電　・水力発電</a:t>
                      </a:r>
                    </a:p>
                    <a:p>
                      <a:r>
                        <a:rPr kumimoji="1" lang="ja-JP" altLang="ja-JP" sz="1800" kern="1200" dirty="0">
                          <a:solidFill>
                            <a:schemeClr val="dk1"/>
                          </a:solidFill>
                          <a:latin typeface="+mn-lt"/>
                          <a:ea typeface="+mn-ea"/>
                          <a:cs typeface="+mn-cs"/>
                        </a:rPr>
                        <a:t>・原子力発電</a:t>
                      </a:r>
                    </a:p>
                    <a:p>
                      <a:r>
                        <a:rPr kumimoji="1" lang="ja-JP" altLang="ja-JP" sz="1800" kern="1200" dirty="0">
                          <a:solidFill>
                            <a:schemeClr val="dk1"/>
                          </a:solidFill>
                          <a:latin typeface="+mn-lt"/>
                          <a:ea typeface="+mn-ea"/>
                          <a:cs typeface="+mn-cs"/>
                        </a:rPr>
                        <a:t>〇家で出るごみの処理について考える。</a:t>
                      </a:r>
                    </a:p>
                    <a:p>
                      <a:r>
                        <a:rPr kumimoji="1" lang="en-US" altLang="ja-JP" sz="1800" kern="1200" dirty="0">
                          <a:solidFill>
                            <a:schemeClr val="dk1"/>
                          </a:solidFill>
                          <a:latin typeface="+mn-lt"/>
                          <a:ea typeface="+mn-ea"/>
                          <a:cs typeface="+mn-cs"/>
                        </a:rPr>
                        <a:t> </a:t>
                      </a:r>
                      <a:r>
                        <a:rPr kumimoji="1" lang="ja-JP" altLang="ja-JP" sz="1800" kern="1200" dirty="0">
                          <a:solidFill>
                            <a:schemeClr val="dk1"/>
                          </a:solidFill>
                          <a:latin typeface="+mn-lt"/>
                          <a:ea typeface="+mn-ea"/>
                          <a:cs typeface="+mn-cs"/>
                        </a:rPr>
                        <a:t>○発電によってゴミが出ることを知る。</a:t>
                      </a:r>
                    </a:p>
                    <a:p>
                      <a:r>
                        <a:rPr kumimoji="1" lang="ja-JP" altLang="ja-JP" sz="1800" kern="1200" dirty="0">
                          <a:solidFill>
                            <a:schemeClr val="dk1"/>
                          </a:solidFill>
                          <a:latin typeface="+mn-lt"/>
                          <a:ea typeface="+mn-ea"/>
                          <a:cs typeface="+mn-cs"/>
                        </a:rPr>
                        <a:t>・二酸化炭素、灰</a:t>
                      </a:r>
                      <a:r>
                        <a:rPr kumimoji="1" lang="ja-JP" altLang="en-US" sz="1800" kern="1200" dirty="0">
                          <a:solidFill>
                            <a:schemeClr val="dk1"/>
                          </a:solidFill>
                          <a:latin typeface="+mn-lt"/>
                          <a:ea typeface="+mn-ea"/>
                          <a:cs typeface="+mn-cs"/>
                        </a:rPr>
                        <a:t>　　　　</a:t>
                      </a:r>
                      <a:r>
                        <a:rPr kumimoji="1" lang="ja-JP" altLang="ja-JP" sz="1800" kern="1200" dirty="0">
                          <a:solidFill>
                            <a:schemeClr val="dk1"/>
                          </a:solidFill>
                          <a:latin typeface="+mn-lt"/>
                          <a:ea typeface="+mn-ea"/>
                          <a:cs typeface="+mn-cs"/>
                        </a:rPr>
                        <a:t>・高レベル放射性廃棄物</a:t>
                      </a:r>
                      <a:r>
                        <a:rPr kumimoji="1" lang="en-US" altLang="ja-JP" sz="1800" kern="1200" dirty="0">
                          <a:solidFill>
                            <a:schemeClr val="dk1"/>
                          </a:solidFill>
                          <a:latin typeface="+mn-lt"/>
                          <a:ea typeface="+mn-ea"/>
                          <a:cs typeface="+mn-cs"/>
                        </a:rPr>
                        <a:t> </a:t>
                      </a:r>
                      <a:endParaRPr kumimoji="1" lang="ja-JP" altLang="ja-JP" sz="1800" kern="1200" dirty="0">
                        <a:solidFill>
                          <a:schemeClr val="dk1"/>
                        </a:solidFill>
                        <a:latin typeface="+mn-lt"/>
                        <a:ea typeface="+mn-ea"/>
                        <a:cs typeface="+mn-cs"/>
                      </a:endParaRPr>
                    </a:p>
                    <a:p>
                      <a:r>
                        <a:rPr kumimoji="1" lang="ja-JP" altLang="ja-JP" sz="1800" kern="1200" dirty="0">
                          <a:solidFill>
                            <a:schemeClr val="dk1"/>
                          </a:solidFill>
                          <a:latin typeface="+mn-lt"/>
                          <a:ea typeface="+mn-ea"/>
                          <a:cs typeface="+mn-cs"/>
                        </a:rPr>
                        <a:t>○原子力発電によって出るゴミの処分方法ついて知る。</a:t>
                      </a:r>
                    </a:p>
                    <a:p>
                      <a:r>
                        <a:rPr kumimoji="1" lang="ja-JP" altLang="ja-JP" sz="1800" kern="1200" dirty="0">
                          <a:solidFill>
                            <a:schemeClr val="dk1"/>
                          </a:solidFill>
                          <a:latin typeface="+mn-lt"/>
                          <a:ea typeface="+mn-ea"/>
                          <a:cs typeface="+mn-cs"/>
                        </a:rPr>
                        <a:t>　　・地層処分</a:t>
                      </a:r>
                      <a:endParaRPr kumimoji="1" lang="ja-JP" altLang="en-US" sz="1800" dirty="0"/>
                    </a:p>
                  </a:txBody>
                  <a:tcPr/>
                </a:tc>
                <a:tc>
                  <a:txBody>
                    <a:bodyPr/>
                    <a:lstStyle/>
                    <a:p>
                      <a:r>
                        <a:rPr kumimoji="1" lang="ja-JP" altLang="ja-JP" sz="1800" kern="1200" dirty="0">
                          <a:solidFill>
                            <a:schemeClr val="dk1"/>
                          </a:solidFill>
                          <a:latin typeface="+mn-lt"/>
                          <a:ea typeface="+mn-ea"/>
                          <a:cs typeface="+mn-cs"/>
                        </a:rPr>
                        <a:t>○自由な雰囲気で発言させる。</a:t>
                      </a:r>
                    </a:p>
                    <a:p>
                      <a:r>
                        <a:rPr kumimoji="1" lang="en-US" altLang="ja-JP" sz="1800" kern="1200" dirty="0">
                          <a:solidFill>
                            <a:schemeClr val="dk1"/>
                          </a:solidFill>
                          <a:latin typeface="+mn-lt"/>
                          <a:ea typeface="+mn-ea"/>
                          <a:cs typeface="+mn-cs"/>
                        </a:rPr>
                        <a:t> </a:t>
                      </a:r>
                      <a:endParaRPr kumimoji="1" lang="ja-JP" altLang="ja-JP" sz="1800" kern="1200" dirty="0">
                        <a:solidFill>
                          <a:schemeClr val="dk1"/>
                        </a:solidFill>
                        <a:latin typeface="+mn-lt"/>
                        <a:ea typeface="+mn-ea"/>
                        <a:cs typeface="+mn-cs"/>
                      </a:endParaRPr>
                    </a:p>
                    <a:p>
                      <a:r>
                        <a:rPr kumimoji="1" lang="en-US" altLang="ja-JP" sz="1800" kern="1200" dirty="0">
                          <a:solidFill>
                            <a:schemeClr val="dk1"/>
                          </a:solidFill>
                          <a:latin typeface="+mn-lt"/>
                          <a:ea typeface="+mn-ea"/>
                          <a:cs typeface="+mn-cs"/>
                        </a:rPr>
                        <a:t>  </a:t>
                      </a:r>
                      <a:endParaRPr kumimoji="1" lang="ja-JP" altLang="ja-JP" sz="1800" kern="1200" dirty="0">
                        <a:solidFill>
                          <a:schemeClr val="dk1"/>
                        </a:solidFill>
                        <a:latin typeface="+mn-lt"/>
                        <a:ea typeface="+mn-ea"/>
                        <a:cs typeface="+mn-cs"/>
                      </a:endParaRPr>
                    </a:p>
                    <a:p>
                      <a:r>
                        <a:rPr kumimoji="1" lang="ja-JP" altLang="ja-JP" sz="1800" kern="1200" dirty="0">
                          <a:solidFill>
                            <a:schemeClr val="dk1"/>
                          </a:solidFill>
                          <a:latin typeface="+mn-lt"/>
                          <a:ea typeface="+mn-ea"/>
                          <a:cs typeface="+mn-cs"/>
                        </a:rPr>
                        <a:t>○発電の実際の仕組みについては触れない。</a:t>
                      </a:r>
                    </a:p>
                    <a:p>
                      <a:r>
                        <a:rPr kumimoji="1" lang="en-US" altLang="ja-JP" sz="1800" kern="1200" dirty="0">
                          <a:solidFill>
                            <a:schemeClr val="dk1"/>
                          </a:solidFill>
                          <a:latin typeface="+mn-lt"/>
                          <a:ea typeface="+mn-ea"/>
                          <a:cs typeface="+mn-cs"/>
                        </a:rPr>
                        <a:t>  </a:t>
                      </a:r>
                      <a:endParaRPr kumimoji="1" lang="ja-JP" altLang="ja-JP" sz="1800" kern="1200" dirty="0">
                        <a:solidFill>
                          <a:schemeClr val="dk1"/>
                        </a:solidFill>
                        <a:latin typeface="+mn-lt"/>
                        <a:ea typeface="+mn-ea"/>
                        <a:cs typeface="+mn-cs"/>
                      </a:endParaRPr>
                    </a:p>
                    <a:p>
                      <a:r>
                        <a:rPr kumimoji="1" lang="ja-JP" altLang="ja-JP" sz="1800" kern="1200" dirty="0">
                          <a:solidFill>
                            <a:schemeClr val="dk1"/>
                          </a:solidFill>
                          <a:latin typeface="+mn-lt"/>
                          <a:ea typeface="+mn-ea"/>
                          <a:cs typeface="+mn-cs"/>
                        </a:rPr>
                        <a:t>○放射線については詳しく触れずに、危険な物であることだけを伝える。</a:t>
                      </a:r>
                    </a:p>
                    <a:p>
                      <a:endParaRPr kumimoji="1" lang="ja-JP" alt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5677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◎３時間目を終えて</a:t>
            </a:r>
            <a:endParaRPr lang="ja-JP" altLang="ja-JP" sz="2000" b="1" dirty="0">
              <a:latin typeface="HG丸ｺﾞｼｯｸM-PRO" pitchFamily="50" charset="-128"/>
              <a:ea typeface="HG丸ｺﾞｼｯｸM-PRO" pitchFamily="50" charset="-128"/>
            </a:endParaRPr>
          </a:p>
          <a:p>
            <a:pPr>
              <a:buNone/>
            </a:pPr>
            <a:r>
              <a:rPr lang="ja-JP" altLang="en-US" sz="2000" dirty="0"/>
              <a:t>〇</a:t>
            </a:r>
            <a:r>
              <a:rPr lang="ja-JP" altLang="ja-JP" sz="2000" dirty="0"/>
              <a:t>わたしは、ガラス固化体のことなどはぜんぜん考えていなかったので、知ることができてよかったです。これからも考えていこうと思います、</a:t>
            </a:r>
          </a:p>
          <a:p>
            <a:pPr>
              <a:buNone/>
            </a:pPr>
            <a:r>
              <a:rPr lang="ja-JP" altLang="en-US" sz="2000" dirty="0"/>
              <a:t>〇</a:t>
            </a:r>
            <a:r>
              <a:rPr lang="ja-JP" altLang="ja-JP" sz="2000" dirty="0"/>
              <a:t>ぼくは、ニューモさんの話を聞いて、地そう処分のことをくわしく知れてうれしかったです。</a:t>
            </a:r>
          </a:p>
          <a:p>
            <a:pPr>
              <a:buNone/>
            </a:pPr>
            <a:r>
              <a:rPr lang="ja-JP" altLang="en-US" sz="2000" dirty="0"/>
              <a:t>〇</a:t>
            </a:r>
            <a:r>
              <a:rPr lang="ja-JP" altLang="ja-JP" sz="2000" dirty="0"/>
              <a:t>ニューモさんの話を聞いて放射線がすごくこわいと思いました。</a:t>
            </a:r>
          </a:p>
          <a:p>
            <a:pPr>
              <a:buNone/>
            </a:pPr>
            <a:r>
              <a:rPr lang="ja-JP" altLang="en-US" sz="2000" dirty="0"/>
              <a:t>〇</a:t>
            </a:r>
            <a:r>
              <a:rPr lang="ja-JP" altLang="ja-JP" sz="2000" dirty="0"/>
              <a:t>ほうしゃせんがなん年かたったら１になることをしりました。</a:t>
            </a:r>
          </a:p>
          <a:p>
            <a:pPr>
              <a:buNone/>
            </a:pPr>
            <a:r>
              <a:rPr lang="ja-JP" altLang="en-US" sz="2000" dirty="0"/>
              <a:t>〇</a:t>
            </a:r>
            <a:r>
              <a:rPr lang="ja-JP" altLang="ja-JP" sz="2000" dirty="0"/>
              <a:t>ぼくは、今日ＮＵＭＯさんの話を聞いて、どのようにして高レベル放しゃせいはいき物を地そう</a:t>
            </a:r>
            <a:r>
              <a:rPr lang="ja-JP" altLang="ja-JP" sz="2000" dirty="0" err="1"/>
              <a:t>しょ</a:t>
            </a:r>
            <a:r>
              <a:rPr lang="ja-JP" altLang="ja-JP" sz="2000" dirty="0"/>
              <a:t>分するのかをはじめて知りました。</a:t>
            </a:r>
          </a:p>
          <a:p>
            <a:pPr>
              <a:buNone/>
            </a:pPr>
            <a:r>
              <a:rPr lang="ja-JP" altLang="en-US" sz="2000" dirty="0"/>
              <a:t>〇</a:t>
            </a:r>
            <a:r>
              <a:rPr lang="ja-JP" altLang="ja-JP" sz="2000" dirty="0"/>
              <a:t>ガラス固化体をふせぐには、２ｍのあつさにしないといけないのがびっくりしました。原子力はつでん</a:t>
            </a:r>
            <a:r>
              <a:rPr lang="ja-JP" altLang="ja-JP" sz="2000" dirty="0" err="1"/>
              <a:t>しょが</a:t>
            </a:r>
            <a:r>
              <a:rPr lang="ja-JP" altLang="ja-JP" sz="2000" dirty="0"/>
              <a:t>福井県に多いのがびっくりしました。</a:t>
            </a:r>
          </a:p>
          <a:p>
            <a:pPr>
              <a:buNone/>
            </a:pP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a:t>
            </a:r>
            <a:r>
              <a:rPr lang="ja-JP" altLang="ja-JP" sz="2000" b="1" dirty="0">
                <a:latin typeface="HG丸ｺﾞｼｯｸM-PRO" pitchFamily="50" charset="-128"/>
                <a:ea typeface="HG丸ｺﾞｼｯｸM-PRO" pitchFamily="50" charset="-128"/>
              </a:rPr>
              <a:t>次のことについてどれくらい分かりましたか。（児童数３０名）</a:t>
            </a:r>
          </a:p>
          <a:p>
            <a:pPr>
              <a:buNone/>
            </a:pPr>
            <a:r>
              <a:rPr lang="ja-JP" altLang="ja-JP" sz="2000" b="1" dirty="0"/>
              <a:t>〇放射線</a:t>
            </a:r>
          </a:p>
          <a:p>
            <a:pPr>
              <a:buNone/>
            </a:pPr>
            <a:r>
              <a:rPr lang="ja-JP" altLang="ja-JP" sz="2000" b="1" dirty="0"/>
              <a:t>よく分かった</a:t>
            </a:r>
            <a:r>
              <a:rPr lang="en-US" altLang="ja-JP" sz="2000" b="1" dirty="0"/>
              <a:t>18</a:t>
            </a:r>
            <a:r>
              <a:rPr lang="ja-JP" altLang="ja-JP" sz="2000" b="1" dirty="0"/>
              <a:t>　　まあまあ分かった</a:t>
            </a:r>
            <a:r>
              <a:rPr lang="en-US" altLang="ja-JP" sz="2000" b="1" dirty="0"/>
              <a:t>11</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〇ガラス固化体</a:t>
            </a:r>
          </a:p>
          <a:p>
            <a:pPr>
              <a:buNone/>
            </a:pPr>
            <a:r>
              <a:rPr lang="ja-JP" altLang="ja-JP" sz="2000" b="1" dirty="0"/>
              <a:t>よく分かった</a:t>
            </a:r>
            <a:r>
              <a:rPr lang="en-US" altLang="ja-JP" sz="2000" b="1" dirty="0"/>
              <a:t>23</a:t>
            </a:r>
            <a:r>
              <a:rPr lang="ja-JP" altLang="ja-JP" sz="2000" b="1" dirty="0"/>
              <a:t>　　まあまあ分かった</a:t>
            </a:r>
            <a:r>
              <a:rPr lang="en-US" altLang="ja-JP" sz="2000" b="1" dirty="0"/>
              <a:t>6</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〇地層処分</a:t>
            </a:r>
          </a:p>
          <a:p>
            <a:pPr>
              <a:buNone/>
            </a:pPr>
            <a:r>
              <a:rPr lang="ja-JP" altLang="ja-JP" sz="2000" b="1" dirty="0"/>
              <a:t>よく分かった</a:t>
            </a:r>
            <a:r>
              <a:rPr lang="en-US" altLang="ja-JP" sz="2000" b="1" dirty="0"/>
              <a:t>15</a:t>
            </a:r>
            <a:r>
              <a:rPr lang="ja-JP" altLang="ja-JP" sz="2000" b="1" dirty="0"/>
              <a:t>　　まあまあ分かった</a:t>
            </a:r>
            <a:r>
              <a:rPr lang="en-US" altLang="ja-JP" sz="2000" b="1" dirty="0"/>
              <a:t>12</a:t>
            </a:r>
            <a:r>
              <a:rPr lang="ja-JP" altLang="ja-JP" sz="2000" b="1" dirty="0"/>
              <a:t>　　あまり分からなかった</a:t>
            </a:r>
            <a:r>
              <a:rPr lang="en-US" altLang="ja-JP" sz="2000" b="1" dirty="0"/>
              <a:t>3</a:t>
            </a:r>
            <a:r>
              <a:rPr lang="ja-JP" altLang="ja-JP" sz="2000" b="1" dirty="0"/>
              <a:t>　　分からなかった</a:t>
            </a:r>
            <a:r>
              <a:rPr lang="en-US" altLang="ja-JP" sz="2000" b="1" dirty="0"/>
              <a:t>0</a:t>
            </a:r>
            <a:endParaRPr lang="ja-JP" altLang="ja-JP" sz="2000" b="1" dirty="0"/>
          </a:p>
          <a:p>
            <a:pPr>
              <a:buNone/>
            </a:pPr>
            <a:r>
              <a:rPr lang="ja-JP" altLang="ja-JP" sz="2000" b="1" dirty="0"/>
              <a:t>〇ベントナイト</a:t>
            </a:r>
          </a:p>
          <a:p>
            <a:pPr>
              <a:buNone/>
            </a:pPr>
            <a:r>
              <a:rPr lang="ja-JP" altLang="ja-JP" sz="2000" b="1" dirty="0"/>
              <a:t>よく分かった</a:t>
            </a:r>
            <a:r>
              <a:rPr lang="en-US" altLang="ja-JP" sz="2000" b="1" dirty="0"/>
              <a:t>27</a:t>
            </a:r>
            <a:r>
              <a:rPr lang="ja-JP" altLang="ja-JP" sz="2000" b="1" dirty="0"/>
              <a:t>　　まあまあ分かった</a:t>
            </a:r>
            <a:r>
              <a:rPr lang="en-US" altLang="ja-JP" sz="2000" b="1" dirty="0"/>
              <a:t>3</a:t>
            </a:r>
            <a:r>
              <a:rPr lang="ja-JP" altLang="ja-JP" sz="2000" b="1" dirty="0"/>
              <a:t>　　あまり分からなかった</a:t>
            </a:r>
            <a:r>
              <a:rPr lang="en-US" altLang="ja-JP" sz="2000" b="1" dirty="0"/>
              <a:t>0</a:t>
            </a:r>
            <a:r>
              <a:rPr lang="ja-JP" altLang="ja-JP" sz="2000" b="1" dirty="0"/>
              <a:t>　　分からなかった</a:t>
            </a:r>
            <a:r>
              <a:rPr lang="en-US" altLang="ja-JP" sz="2000" b="1" dirty="0"/>
              <a:t>0</a:t>
            </a:r>
            <a:endParaRPr lang="ja-JP" altLang="ja-JP" sz="2000" b="1" dirty="0"/>
          </a:p>
          <a:p>
            <a:pPr>
              <a:buNone/>
            </a:pPr>
            <a:r>
              <a:rPr lang="ja-JP" altLang="ja-JP" sz="2000" b="1" dirty="0"/>
              <a:t>〇ＮＵＭＯ</a:t>
            </a:r>
          </a:p>
          <a:p>
            <a:pPr>
              <a:buNone/>
            </a:pPr>
            <a:r>
              <a:rPr lang="ja-JP" altLang="ja-JP" sz="2000" b="1" dirty="0"/>
              <a:t>よく分かった</a:t>
            </a:r>
            <a:r>
              <a:rPr lang="en-US" altLang="ja-JP" sz="2000" b="1" dirty="0"/>
              <a:t>17</a:t>
            </a:r>
            <a:r>
              <a:rPr lang="ja-JP" altLang="ja-JP" sz="2000" b="1" dirty="0"/>
              <a:t>　　まあまあ分かった</a:t>
            </a:r>
            <a:r>
              <a:rPr lang="en-US" altLang="ja-JP" sz="2000" b="1" dirty="0"/>
              <a:t>10</a:t>
            </a:r>
            <a:r>
              <a:rPr lang="ja-JP" altLang="ja-JP" sz="2000" b="1" dirty="0"/>
              <a:t>　　あまり分からなかった</a:t>
            </a:r>
            <a:r>
              <a:rPr lang="en-US" altLang="ja-JP" sz="2000" b="1" dirty="0"/>
              <a:t>2</a:t>
            </a:r>
            <a:r>
              <a:rPr lang="ja-JP" altLang="ja-JP" sz="2000" b="1" dirty="0"/>
              <a:t>　　分からなかった</a:t>
            </a:r>
            <a:r>
              <a:rPr lang="en-US" altLang="ja-JP" sz="2000" b="1" dirty="0"/>
              <a:t>1</a:t>
            </a: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a:t>
            </a:r>
            <a:r>
              <a:rPr lang="ja-JP" altLang="ja-JP" sz="2000" b="1" dirty="0">
                <a:latin typeface="HG丸ｺﾞｼｯｸM-PRO" pitchFamily="50" charset="-128"/>
                <a:ea typeface="HG丸ｺﾞｼｯｸM-PRO" pitchFamily="50" charset="-128"/>
              </a:rPr>
              <a:t>次のことについてどれくらい分かりましたか。（児童数３０名）</a:t>
            </a:r>
          </a:p>
          <a:p>
            <a:pPr>
              <a:buNone/>
            </a:pPr>
            <a:r>
              <a:rPr lang="ja-JP" altLang="ja-JP" sz="2000" b="1" dirty="0"/>
              <a:t>〇放射線</a:t>
            </a:r>
          </a:p>
          <a:p>
            <a:pPr>
              <a:buNone/>
            </a:pPr>
            <a:r>
              <a:rPr lang="ja-JP" altLang="ja-JP" sz="2000" b="1" dirty="0"/>
              <a:t>よく分かった</a:t>
            </a:r>
            <a:r>
              <a:rPr lang="en-US" altLang="ja-JP" sz="2000" b="1" dirty="0"/>
              <a:t>18</a:t>
            </a:r>
            <a:r>
              <a:rPr lang="ja-JP" altLang="ja-JP" sz="2000" b="1" dirty="0"/>
              <a:t>　　まあまあ分かった</a:t>
            </a:r>
            <a:r>
              <a:rPr lang="en-US" altLang="ja-JP" sz="2000" b="1" dirty="0"/>
              <a:t>11</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〇ガラス固化体</a:t>
            </a:r>
          </a:p>
          <a:p>
            <a:pPr>
              <a:buNone/>
            </a:pPr>
            <a:r>
              <a:rPr lang="ja-JP" altLang="ja-JP" sz="2000" b="1" dirty="0"/>
              <a:t>よく分かった</a:t>
            </a:r>
            <a:r>
              <a:rPr lang="en-US" altLang="ja-JP" sz="2000" b="1" dirty="0"/>
              <a:t>23</a:t>
            </a:r>
            <a:r>
              <a:rPr lang="ja-JP" altLang="ja-JP" sz="2000" b="1" dirty="0"/>
              <a:t>　　まあまあ分かった</a:t>
            </a:r>
            <a:r>
              <a:rPr lang="en-US" altLang="ja-JP" sz="2000" b="1" dirty="0"/>
              <a:t>6</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〇地層処分</a:t>
            </a:r>
          </a:p>
          <a:p>
            <a:pPr>
              <a:buNone/>
            </a:pPr>
            <a:r>
              <a:rPr lang="ja-JP" altLang="ja-JP" sz="2000" b="1" dirty="0"/>
              <a:t>よく分かった</a:t>
            </a:r>
            <a:r>
              <a:rPr lang="en-US" altLang="ja-JP" sz="2000" b="1" dirty="0"/>
              <a:t>15</a:t>
            </a:r>
            <a:r>
              <a:rPr lang="ja-JP" altLang="ja-JP" sz="2000" b="1" dirty="0"/>
              <a:t>　　まあまあ分かった</a:t>
            </a:r>
            <a:r>
              <a:rPr lang="en-US" altLang="ja-JP" sz="2000" b="1" dirty="0"/>
              <a:t>12</a:t>
            </a:r>
            <a:r>
              <a:rPr lang="ja-JP" altLang="ja-JP" sz="2000" b="1" dirty="0"/>
              <a:t>　　あまり分からなかった</a:t>
            </a:r>
            <a:r>
              <a:rPr lang="en-US" altLang="ja-JP" sz="2000" b="1" dirty="0"/>
              <a:t>3</a:t>
            </a:r>
            <a:r>
              <a:rPr lang="ja-JP" altLang="ja-JP" sz="2000" b="1" dirty="0"/>
              <a:t>　　分からなかった</a:t>
            </a:r>
            <a:r>
              <a:rPr lang="en-US" altLang="ja-JP" sz="2000" b="1" dirty="0"/>
              <a:t>0</a:t>
            </a:r>
            <a:endParaRPr lang="ja-JP" altLang="ja-JP" sz="2000" b="1" dirty="0"/>
          </a:p>
          <a:p>
            <a:pPr>
              <a:buNone/>
            </a:pPr>
            <a:r>
              <a:rPr lang="ja-JP" altLang="ja-JP" sz="2000" b="1" dirty="0"/>
              <a:t>〇ベントナイト</a:t>
            </a:r>
          </a:p>
          <a:p>
            <a:pPr>
              <a:buNone/>
            </a:pPr>
            <a:r>
              <a:rPr lang="ja-JP" altLang="ja-JP" sz="2000" b="1" dirty="0"/>
              <a:t>よく分かった</a:t>
            </a:r>
            <a:r>
              <a:rPr lang="en-US" altLang="ja-JP" sz="2000" b="1" dirty="0"/>
              <a:t>27</a:t>
            </a:r>
            <a:r>
              <a:rPr lang="ja-JP" altLang="ja-JP" sz="2000" b="1" dirty="0"/>
              <a:t>　　まあまあ分かった</a:t>
            </a:r>
            <a:r>
              <a:rPr lang="en-US" altLang="ja-JP" sz="2000" b="1" dirty="0"/>
              <a:t>3</a:t>
            </a:r>
            <a:r>
              <a:rPr lang="ja-JP" altLang="ja-JP" sz="2000" b="1" dirty="0"/>
              <a:t>　　あまり分からなかった</a:t>
            </a:r>
            <a:r>
              <a:rPr lang="en-US" altLang="ja-JP" sz="2000" b="1" dirty="0"/>
              <a:t>0</a:t>
            </a:r>
            <a:r>
              <a:rPr lang="ja-JP" altLang="ja-JP" sz="2000" b="1" dirty="0"/>
              <a:t>　　分からなかった</a:t>
            </a:r>
            <a:r>
              <a:rPr lang="en-US" altLang="ja-JP" sz="2000" b="1" dirty="0"/>
              <a:t>0</a:t>
            </a:r>
            <a:endParaRPr lang="ja-JP" altLang="ja-JP" sz="2000" b="1" dirty="0"/>
          </a:p>
          <a:p>
            <a:pPr>
              <a:buNone/>
            </a:pPr>
            <a:r>
              <a:rPr lang="ja-JP" altLang="ja-JP" sz="2000" b="1" dirty="0"/>
              <a:t>〇ＮＵＭＯ</a:t>
            </a:r>
          </a:p>
          <a:p>
            <a:pPr>
              <a:buNone/>
            </a:pPr>
            <a:r>
              <a:rPr lang="ja-JP" altLang="ja-JP" sz="2000" b="1" dirty="0"/>
              <a:t>よく分かった</a:t>
            </a:r>
            <a:r>
              <a:rPr lang="en-US" altLang="ja-JP" sz="2000" b="1" dirty="0"/>
              <a:t>17</a:t>
            </a:r>
            <a:r>
              <a:rPr lang="ja-JP" altLang="ja-JP" sz="2000" b="1" dirty="0"/>
              <a:t>　　まあまあ分かった</a:t>
            </a:r>
            <a:r>
              <a:rPr lang="en-US" altLang="ja-JP" sz="2000" b="1" dirty="0"/>
              <a:t>10</a:t>
            </a:r>
            <a:r>
              <a:rPr lang="ja-JP" altLang="ja-JP" sz="2000" b="1" dirty="0"/>
              <a:t>　　あまり分からなかった</a:t>
            </a:r>
            <a:r>
              <a:rPr lang="en-US" altLang="ja-JP" sz="2000" b="1" dirty="0"/>
              <a:t>2</a:t>
            </a:r>
            <a:r>
              <a:rPr lang="ja-JP" altLang="ja-JP" sz="2000" b="1" dirty="0"/>
              <a:t>　　分からなかった</a:t>
            </a:r>
            <a:r>
              <a:rPr lang="en-US" altLang="ja-JP" sz="2000" b="1" dirty="0"/>
              <a:t>1</a:t>
            </a: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a:t>
            </a:r>
            <a:r>
              <a:rPr lang="ja-JP" altLang="ja-JP" sz="2000" b="1" dirty="0">
                <a:latin typeface="HG丸ｺﾞｼｯｸM-PRO" pitchFamily="50" charset="-128"/>
                <a:ea typeface="HG丸ｺﾞｼｯｸM-PRO" pitchFamily="50" charset="-128"/>
              </a:rPr>
              <a:t>次のことについてどれくらい分かりましたか。（児童数３０名）</a:t>
            </a:r>
          </a:p>
          <a:p>
            <a:pPr>
              <a:buNone/>
            </a:pPr>
            <a:r>
              <a:rPr lang="ja-JP" altLang="ja-JP" sz="2000" b="1" dirty="0"/>
              <a:t>〇放射線</a:t>
            </a:r>
          </a:p>
          <a:p>
            <a:pPr>
              <a:buNone/>
            </a:pPr>
            <a:r>
              <a:rPr lang="ja-JP" altLang="ja-JP" sz="2000" b="1" dirty="0"/>
              <a:t>よく分かった</a:t>
            </a:r>
            <a:r>
              <a:rPr lang="en-US" altLang="ja-JP" sz="2000" b="1" dirty="0"/>
              <a:t>18</a:t>
            </a:r>
            <a:r>
              <a:rPr lang="ja-JP" altLang="ja-JP" sz="2000" b="1" dirty="0"/>
              <a:t>　　まあまあ分かった</a:t>
            </a:r>
            <a:r>
              <a:rPr lang="en-US" altLang="ja-JP" sz="2000" b="1" dirty="0"/>
              <a:t>11</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〇ガラス固化体</a:t>
            </a:r>
          </a:p>
          <a:p>
            <a:pPr>
              <a:buNone/>
            </a:pPr>
            <a:r>
              <a:rPr lang="ja-JP" altLang="ja-JP" sz="2000" b="1" dirty="0"/>
              <a:t>よく分かった</a:t>
            </a:r>
            <a:r>
              <a:rPr lang="en-US" altLang="ja-JP" sz="2000" b="1" dirty="0"/>
              <a:t>23</a:t>
            </a:r>
            <a:r>
              <a:rPr lang="ja-JP" altLang="ja-JP" sz="2000" b="1" dirty="0"/>
              <a:t>　　まあまあ分かった</a:t>
            </a:r>
            <a:r>
              <a:rPr lang="en-US" altLang="ja-JP" sz="2000" b="1" dirty="0"/>
              <a:t>6</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〇地層処分</a:t>
            </a:r>
          </a:p>
          <a:p>
            <a:pPr>
              <a:buNone/>
            </a:pPr>
            <a:r>
              <a:rPr lang="ja-JP" altLang="ja-JP" sz="2000" b="1" dirty="0"/>
              <a:t>よく分かった</a:t>
            </a:r>
            <a:r>
              <a:rPr lang="en-US" altLang="ja-JP" sz="2000" b="1" dirty="0"/>
              <a:t>15</a:t>
            </a:r>
            <a:r>
              <a:rPr lang="ja-JP" altLang="ja-JP" sz="2000" b="1" dirty="0"/>
              <a:t>　　まあまあ分かった</a:t>
            </a:r>
            <a:r>
              <a:rPr lang="en-US" altLang="ja-JP" sz="2000" b="1" dirty="0"/>
              <a:t>12</a:t>
            </a:r>
            <a:r>
              <a:rPr lang="ja-JP" altLang="ja-JP" sz="2000" b="1" dirty="0"/>
              <a:t>　　あまり分からなかった</a:t>
            </a:r>
            <a:r>
              <a:rPr lang="en-US" altLang="ja-JP" sz="2000" b="1" dirty="0"/>
              <a:t>3</a:t>
            </a:r>
            <a:r>
              <a:rPr lang="ja-JP" altLang="ja-JP" sz="2000" b="1" dirty="0"/>
              <a:t>　　分からなかった</a:t>
            </a:r>
            <a:r>
              <a:rPr lang="en-US" altLang="ja-JP" sz="2000" b="1" dirty="0"/>
              <a:t>0</a:t>
            </a:r>
            <a:endParaRPr lang="ja-JP" altLang="ja-JP" sz="2000" b="1" dirty="0"/>
          </a:p>
          <a:p>
            <a:pPr>
              <a:buNone/>
            </a:pPr>
            <a:r>
              <a:rPr lang="ja-JP" altLang="ja-JP" sz="2000" b="1" dirty="0"/>
              <a:t>〇ベントナイト</a:t>
            </a:r>
          </a:p>
          <a:p>
            <a:pPr>
              <a:buNone/>
            </a:pPr>
            <a:r>
              <a:rPr lang="ja-JP" altLang="ja-JP" sz="2000" b="1" dirty="0"/>
              <a:t>よく分かった</a:t>
            </a:r>
            <a:r>
              <a:rPr lang="en-US" altLang="ja-JP" sz="2000" b="1" dirty="0"/>
              <a:t>27</a:t>
            </a:r>
            <a:r>
              <a:rPr lang="ja-JP" altLang="ja-JP" sz="2000" b="1" dirty="0"/>
              <a:t>　　まあまあ分かった</a:t>
            </a:r>
            <a:r>
              <a:rPr lang="en-US" altLang="ja-JP" sz="2000" b="1" dirty="0"/>
              <a:t>3</a:t>
            </a:r>
            <a:r>
              <a:rPr lang="ja-JP" altLang="ja-JP" sz="2000" b="1" dirty="0"/>
              <a:t>　　あまり分からなかった</a:t>
            </a:r>
            <a:r>
              <a:rPr lang="en-US" altLang="ja-JP" sz="2000" b="1" dirty="0"/>
              <a:t>0</a:t>
            </a:r>
            <a:r>
              <a:rPr lang="ja-JP" altLang="ja-JP" sz="2000" b="1" dirty="0"/>
              <a:t>　　分からなかった</a:t>
            </a:r>
            <a:r>
              <a:rPr lang="en-US" altLang="ja-JP" sz="2000" b="1" dirty="0"/>
              <a:t>0</a:t>
            </a:r>
            <a:endParaRPr lang="ja-JP" altLang="ja-JP" sz="2000" b="1" dirty="0"/>
          </a:p>
          <a:p>
            <a:pPr>
              <a:buNone/>
            </a:pPr>
            <a:r>
              <a:rPr lang="ja-JP" altLang="ja-JP" sz="2000" b="1" dirty="0"/>
              <a:t>〇ＮＵＭＯ</a:t>
            </a:r>
          </a:p>
          <a:p>
            <a:pPr>
              <a:buNone/>
            </a:pPr>
            <a:r>
              <a:rPr lang="ja-JP" altLang="ja-JP" sz="2000" b="1" dirty="0"/>
              <a:t>よく分かった</a:t>
            </a:r>
            <a:r>
              <a:rPr lang="en-US" altLang="ja-JP" sz="2000" b="1" dirty="0"/>
              <a:t>17</a:t>
            </a:r>
            <a:r>
              <a:rPr lang="ja-JP" altLang="ja-JP" sz="2000" b="1" dirty="0"/>
              <a:t>　　まあまあ分かった</a:t>
            </a:r>
            <a:r>
              <a:rPr lang="en-US" altLang="ja-JP" sz="2000" b="1" dirty="0"/>
              <a:t>10</a:t>
            </a:r>
            <a:r>
              <a:rPr lang="ja-JP" altLang="ja-JP" sz="2000" b="1" dirty="0"/>
              <a:t>　　あまり分からなかった</a:t>
            </a:r>
            <a:r>
              <a:rPr lang="en-US" altLang="ja-JP" sz="2000" b="1" dirty="0"/>
              <a:t>2</a:t>
            </a:r>
            <a:r>
              <a:rPr lang="ja-JP" altLang="ja-JP" sz="2000" b="1" dirty="0"/>
              <a:t>　　分からなかった</a:t>
            </a:r>
            <a:r>
              <a:rPr lang="en-US" altLang="ja-JP" sz="2000" b="1" dirty="0"/>
              <a:t>1</a:t>
            </a: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a:t>
            </a:r>
            <a:r>
              <a:rPr lang="ja-JP" altLang="ja-JP" sz="2000" b="1" dirty="0">
                <a:latin typeface="HG丸ｺﾞｼｯｸM-PRO" pitchFamily="50" charset="-128"/>
                <a:ea typeface="HG丸ｺﾞｼｯｸM-PRO" pitchFamily="50" charset="-128"/>
              </a:rPr>
              <a:t>次のことについてどれくらい分かりましたか。（児童数３０名）</a:t>
            </a:r>
          </a:p>
          <a:p>
            <a:pPr>
              <a:buNone/>
            </a:pPr>
            <a:r>
              <a:rPr lang="ja-JP" altLang="ja-JP" sz="2000" b="1" dirty="0"/>
              <a:t>〇放射線</a:t>
            </a:r>
          </a:p>
          <a:p>
            <a:pPr>
              <a:buNone/>
            </a:pPr>
            <a:r>
              <a:rPr lang="ja-JP" altLang="ja-JP" sz="2000" b="1" dirty="0"/>
              <a:t>よく分かった</a:t>
            </a:r>
            <a:r>
              <a:rPr lang="en-US" altLang="ja-JP" sz="2000" b="1" dirty="0"/>
              <a:t>18</a:t>
            </a:r>
            <a:r>
              <a:rPr lang="ja-JP" altLang="ja-JP" sz="2000" b="1" dirty="0"/>
              <a:t>　　まあまあ分かった</a:t>
            </a:r>
            <a:r>
              <a:rPr lang="en-US" altLang="ja-JP" sz="2000" b="1" dirty="0"/>
              <a:t>11</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〇ガラス固化体</a:t>
            </a:r>
          </a:p>
          <a:p>
            <a:pPr>
              <a:buNone/>
            </a:pPr>
            <a:r>
              <a:rPr lang="ja-JP" altLang="ja-JP" sz="2000" b="1" dirty="0"/>
              <a:t>よく分かった</a:t>
            </a:r>
            <a:r>
              <a:rPr lang="en-US" altLang="ja-JP" sz="2000" b="1" dirty="0"/>
              <a:t>23</a:t>
            </a:r>
            <a:r>
              <a:rPr lang="ja-JP" altLang="ja-JP" sz="2000" b="1" dirty="0"/>
              <a:t>　　まあまあ分かった</a:t>
            </a:r>
            <a:r>
              <a:rPr lang="en-US" altLang="ja-JP" sz="2000" b="1" dirty="0"/>
              <a:t>6</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〇地層処分</a:t>
            </a:r>
          </a:p>
          <a:p>
            <a:pPr>
              <a:buNone/>
            </a:pPr>
            <a:r>
              <a:rPr lang="ja-JP" altLang="ja-JP" sz="2000" b="1" dirty="0"/>
              <a:t>よく分かった</a:t>
            </a:r>
            <a:r>
              <a:rPr lang="en-US" altLang="ja-JP" sz="2000" b="1" dirty="0"/>
              <a:t>15</a:t>
            </a:r>
            <a:r>
              <a:rPr lang="ja-JP" altLang="ja-JP" sz="2000" b="1" dirty="0"/>
              <a:t>　　まあまあ分かった</a:t>
            </a:r>
            <a:r>
              <a:rPr lang="en-US" altLang="ja-JP" sz="2000" b="1" dirty="0"/>
              <a:t>12</a:t>
            </a:r>
            <a:r>
              <a:rPr lang="ja-JP" altLang="ja-JP" sz="2000" b="1" dirty="0"/>
              <a:t>　　あまり分からなかった</a:t>
            </a:r>
            <a:r>
              <a:rPr lang="en-US" altLang="ja-JP" sz="2000" b="1" dirty="0"/>
              <a:t>3</a:t>
            </a:r>
            <a:r>
              <a:rPr lang="ja-JP" altLang="ja-JP" sz="2000" b="1" dirty="0"/>
              <a:t>　　分からなかった</a:t>
            </a:r>
            <a:r>
              <a:rPr lang="en-US" altLang="ja-JP" sz="2000" b="1" dirty="0"/>
              <a:t>0</a:t>
            </a:r>
            <a:endParaRPr lang="ja-JP" altLang="ja-JP" sz="2000" b="1" dirty="0"/>
          </a:p>
          <a:p>
            <a:pPr>
              <a:buNone/>
            </a:pPr>
            <a:r>
              <a:rPr lang="ja-JP" altLang="ja-JP" sz="2000" b="1" dirty="0"/>
              <a:t>〇ベントナイト</a:t>
            </a:r>
          </a:p>
          <a:p>
            <a:pPr>
              <a:buNone/>
            </a:pPr>
            <a:r>
              <a:rPr lang="ja-JP" altLang="ja-JP" sz="2000" b="1" dirty="0"/>
              <a:t>よく分かった</a:t>
            </a:r>
            <a:r>
              <a:rPr lang="en-US" altLang="ja-JP" sz="2000" b="1" dirty="0"/>
              <a:t>27</a:t>
            </a:r>
            <a:r>
              <a:rPr lang="ja-JP" altLang="ja-JP" sz="2000" b="1" dirty="0"/>
              <a:t>　　まあまあ分かった</a:t>
            </a:r>
            <a:r>
              <a:rPr lang="en-US" altLang="ja-JP" sz="2000" b="1" dirty="0"/>
              <a:t>3</a:t>
            </a:r>
            <a:r>
              <a:rPr lang="ja-JP" altLang="ja-JP" sz="2000" b="1" dirty="0"/>
              <a:t>　　あまり分からなかった</a:t>
            </a:r>
            <a:r>
              <a:rPr lang="en-US" altLang="ja-JP" sz="2000" b="1" dirty="0"/>
              <a:t>0</a:t>
            </a:r>
            <a:r>
              <a:rPr lang="ja-JP" altLang="ja-JP" sz="2000" b="1" dirty="0"/>
              <a:t>　　分からなかった</a:t>
            </a:r>
            <a:r>
              <a:rPr lang="en-US" altLang="ja-JP" sz="2000" b="1" dirty="0"/>
              <a:t>0</a:t>
            </a:r>
            <a:endParaRPr lang="ja-JP" altLang="ja-JP" sz="2000" b="1" dirty="0"/>
          </a:p>
          <a:p>
            <a:pPr>
              <a:buNone/>
            </a:pPr>
            <a:r>
              <a:rPr lang="ja-JP" altLang="ja-JP" sz="2000" b="1" dirty="0"/>
              <a:t>〇ＮＵＭＯ</a:t>
            </a:r>
          </a:p>
          <a:p>
            <a:pPr>
              <a:buNone/>
            </a:pPr>
            <a:r>
              <a:rPr lang="ja-JP" altLang="ja-JP" sz="2000" b="1" dirty="0"/>
              <a:t>よく分かった</a:t>
            </a:r>
            <a:r>
              <a:rPr lang="en-US" altLang="ja-JP" sz="2000" b="1" dirty="0"/>
              <a:t>17</a:t>
            </a:r>
            <a:r>
              <a:rPr lang="ja-JP" altLang="ja-JP" sz="2000" b="1" dirty="0"/>
              <a:t>　　まあまあ分かった</a:t>
            </a:r>
            <a:r>
              <a:rPr lang="en-US" altLang="ja-JP" sz="2000" b="1" dirty="0"/>
              <a:t>10</a:t>
            </a:r>
            <a:r>
              <a:rPr lang="ja-JP" altLang="ja-JP" sz="2000" b="1" dirty="0"/>
              <a:t>　　あまり分からなかった</a:t>
            </a:r>
            <a:r>
              <a:rPr lang="en-US" altLang="ja-JP" sz="2000" b="1" dirty="0"/>
              <a:t>2</a:t>
            </a:r>
            <a:r>
              <a:rPr lang="ja-JP" altLang="ja-JP" sz="2000" b="1" dirty="0"/>
              <a:t>　　分からなかった</a:t>
            </a:r>
            <a:r>
              <a:rPr lang="en-US" altLang="ja-JP" sz="2000" b="1" dirty="0"/>
              <a:t>1</a:t>
            </a: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a:t>
            </a:r>
            <a:r>
              <a:rPr lang="ja-JP" altLang="ja-JP" sz="2000" b="1" dirty="0">
                <a:latin typeface="HG丸ｺﾞｼｯｸM-PRO" pitchFamily="50" charset="-128"/>
                <a:ea typeface="HG丸ｺﾞｼｯｸM-PRO" pitchFamily="50" charset="-128"/>
              </a:rPr>
              <a:t>次のことについてどれくらい分かりましたか。（児童数３０名）</a:t>
            </a:r>
          </a:p>
          <a:p>
            <a:pPr>
              <a:buNone/>
            </a:pPr>
            <a:r>
              <a:rPr lang="ja-JP" altLang="ja-JP" sz="2000" b="1" dirty="0"/>
              <a:t>〇放射線</a:t>
            </a:r>
          </a:p>
          <a:p>
            <a:pPr>
              <a:buNone/>
            </a:pPr>
            <a:r>
              <a:rPr lang="ja-JP" altLang="ja-JP" sz="2000" b="1" dirty="0"/>
              <a:t>よく分かった</a:t>
            </a:r>
            <a:r>
              <a:rPr lang="en-US" altLang="ja-JP" sz="2000" b="1" dirty="0"/>
              <a:t>18</a:t>
            </a:r>
            <a:r>
              <a:rPr lang="ja-JP" altLang="ja-JP" sz="2000" b="1" dirty="0"/>
              <a:t>　　まあまあ分かった</a:t>
            </a:r>
            <a:r>
              <a:rPr lang="en-US" altLang="ja-JP" sz="2000" b="1" dirty="0"/>
              <a:t>11</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〇ガラス固化体</a:t>
            </a:r>
          </a:p>
          <a:p>
            <a:pPr>
              <a:buNone/>
            </a:pPr>
            <a:r>
              <a:rPr lang="ja-JP" altLang="ja-JP" sz="2000" b="1" dirty="0"/>
              <a:t>よく分かった</a:t>
            </a:r>
            <a:r>
              <a:rPr lang="en-US" altLang="ja-JP" sz="2000" b="1" dirty="0"/>
              <a:t>23</a:t>
            </a:r>
            <a:r>
              <a:rPr lang="ja-JP" altLang="ja-JP" sz="2000" b="1" dirty="0"/>
              <a:t>　　まあまあ分かった</a:t>
            </a:r>
            <a:r>
              <a:rPr lang="en-US" altLang="ja-JP" sz="2000" b="1" dirty="0"/>
              <a:t>6</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〇地層処分</a:t>
            </a:r>
          </a:p>
          <a:p>
            <a:pPr>
              <a:buNone/>
            </a:pPr>
            <a:r>
              <a:rPr lang="ja-JP" altLang="ja-JP" sz="2000" b="1" dirty="0"/>
              <a:t>よく分かった</a:t>
            </a:r>
            <a:r>
              <a:rPr lang="en-US" altLang="ja-JP" sz="2000" b="1" dirty="0"/>
              <a:t>15</a:t>
            </a:r>
            <a:r>
              <a:rPr lang="ja-JP" altLang="ja-JP" sz="2000" b="1" dirty="0"/>
              <a:t>　　まあまあ分かった</a:t>
            </a:r>
            <a:r>
              <a:rPr lang="en-US" altLang="ja-JP" sz="2000" b="1" dirty="0"/>
              <a:t>12</a:t>
            </a:r>
            <a:r>
              <a:rPr lang="ja-JP" altLang="ja-JP" sz="2000" b="1" dirty="0"/>
              <a:t>　　あまり分からなかった</a:t>
            </a:r>
            <a:r>
              <a:rPr lang="en-US" altLang="ja-JP" sz="2000" b="1" dirty="0"/>
              <a:t>3</a:t>
            </a:r>
            <a:r>
              <a:rPr lang="ja-JP" altLang="ja-JP" sz="2000" b="1" dirty="0"/>
              <a:t>　　分からなかった</a:t>
            </a:r>
            <a:r>
              <a:rPr lang="en-US" altLang="ja-JP" sz="2000" b="1" dirty="0"/>
              <a:t>0</a:t>
            </a:r>
            <a:endParaRPr lang="ja-JP" altLang="ja-JP" sz="2000" b="1" dirty="0"/>
          </a:p>
          <a:p>
            <a:pPr>
              <a:buNone/>
            </a:pPr>
            <a:r>
              <a:rPr lang="ja-JP" altLang="ja-JP" sz="2000" b="1" dirty="0"/>
              <a:t>〇ベントナイト</a:t>
            </a:r>
          </a:p>
          <a:p>
            <a:pPr>
              <a:buNone/>
            </a:pPr>
            <a:r>
              <a:rPr lang="ja-JP" altLang="ja-JP" sz="2000" b="1" dirty="0"/>
              <a:t>よく分かった</a:t>
            </a:r>
            <a:r>
              <a:rPr lang="en-US" altLang="ja-JP" sz="2000" b="1" dirty="0"/>
              <a:t>27</a:t>
            </a:r>
            <a:r>
              <a:rPr lang="ja-JP" altLang="ja-JP" sz="2000" b="1" dirty="0"/>
              <a:t>　　まあまあ分かった</a:t>
            </a:r>
            <a:r>
              <a:rPr lang="en-US" altLang="ja-JP" sz="2000" b="1" dirty="0"/>
              <a:t>3</a:t>
            </a:r>
            <a:r>
              <a:rPr lang="ja-JP" altLang="ja-JP" sz="2000" b="1" dirty="0"/>
              <a:t>　　あまり分からなかった</a:t>
            </a:r>
            <a:r>
              <a:rPr lang="en-US" altLang="ja-JP" sz="2000" b="1" dirty="0"/>
              <a:t>0</a:t>
            </a:r>
            <a:r>
              <a:rPr lang="ja-JP" altLang="ja-JP" sz="2000" b="1" dirty="0"/>
              <a:t>　　分からなかった</a:t>
            </a:r>
            <a:r>
              <a:rPr lang="en-US" altLang="ja-JP" sz="2000" b="1" dirty="0"/>
              <a:t>0</a:t>
            </a:r>
            <a:endParaRPr lang="ja-JP" altLang="ja-JP" sz="2000" b="1" dirty="0"/>
          </a:p>
          <a:p>
            <a:pPr>
              <a:buNone/>
            </a:pPr>
            <a:r>
              <a:rPr lang="ja-JP" altLang="ja-JP" sz="2000" b="1" dirty="0"/>
              <a:t>〇ＮＵＭＯ</a:t>
            </a:r>
          </a:p>
          <a:p>
            <a:pPr>
              <a:buNone/>
            </a:pPr>
            <a:r>
              <a:rPr lang="ja-JP" altLang="ja-JP" sz="2000" b="1" dirty="0"/>
              <a:t>よく分かった</a:t>
            </a:r>
            <a:r>
              <a:rPr lang="en-US" altLang="ja-JP" sz="2000" b="1" dirty="0"/>
              <a:t>17</a:t>
            </a:r>
            <a:r>
              <a:rPr lang="ja-JP" altLang="ja-JP" sz="2000" b="1" dirty="0"/>
              <a:t>　　まあまあ分かった</a:t>
            </a:r>
            <a:r>
              <a:rPr lang="en-US" altLang="ja-JP" sz="2000" b="1" dirty="0"/>
              <a:t>10</a:t>
            </a:r>
            <a:r>
              <a:rPr lang="ja-JP" altLang="ja-JP" sz="2000" b="1" dirty="0"/>
              <a:t>　　あまり分からなかった</a:t>
            </a:r>
            <a:r>
              <a:rPr lang="en-US" altLang="ja-JP" sz="2000" b="1" dirty="0"/>
              <a:t>2</a:t>
            </a:r>
            <a:r>
              <a:rPr lang="ja-JP" altLang="ja-JP" sz="2000" b="1" dirty="0"/>
              <a:t>　　分からなかった</a:t>
            </a:r>
            <a:r>
              <a:rPr lang="en-US" altLang="ja-JP" sz="2000" b="1" dirty="0"/>
              <a:t>1</a:t>
            </a: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sp>
        <p:nvSpPr>
          <p:cNvPr id="5" name="タイトル 1">
            <a:extLst>
              <a:ext uri="{FF2B5EF4-FFF2-40B4-BE49-F238E27FC236}">
                <a16:creationId xmlns:a16="http://schemas.microsoft.com/office/drawing/2014/main" id="{496419F8-DFCC-4687-A0F2-A0F7D36593CF}"/>
              </a:ext>
            </a:extLst>
          </p:cNvPr>
          <p:cNvSpPr>
            <a:spLocks/>
          </p:cNvSpPr>
          <p:nvPr/>
        </p:nvSpPr>
        <p:spPr bwMode="auto">
          <a:xfrm>
            <a:off x="0" y="827845"/>
            <a:ext cx="9144000" cy="404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1" dirty="0">
                <a:latin typeface="HG丸ｺﾞｼｯｸM-PRO" pitchFamily="50" charset="-128"/>
                <a:ea typeface="HG丸ｺﾞｼｯｸM-PRO" pitchFamily="50" charset="-128"/>
              </a:rPr>
              <a:t>◎</a:t>
            </a:r>
            <a:r>
              <a:rPr lang="ja-JP" altLang="ja-JP" sz="2000" b="1" dirty="0">
                <a:latin typeface="HG丸ｺﾞｼｯｸM-PRO" pitchFamily="50" charset="-128"/>
                <a:ea typeface="HG丸ｺﾞｼｯｸM-PRO" pitchFamily="50" charset="-128"/>
              </a:rPr>
              <a:t>次のことについてどれくらい分かりましたか。（児童数３０名）</a:t>
            </a:r>
          </a:p>
          <a:p>
            <a:pPr>
              <a:buNone/>
            </a:pPr>
            <a:r>
              <a:rPr lang="ja-JP" altLang="ja-JP" sz="2000" b="1" dirty="0"/>
              <a:t>〇放射線</a:t>
            </a:r>
          </a:p>
          <a:p>
            <a:pPr>
              <a:buNone/>
            </a:pPr>
            <a:r>
              <a:rPr lang="ja-JP" altLang="ja-JP" sz="2000" b="1" dirty="0"/>
              <a:t>よく分かった</a:t>
            </a:r>
            <a:r>
              <a:rPr lang="en-US" altLang="ja-JP" sz="2000" b="1" dirty="0"/>
              <a:t>18</a:t>
            </a:r>
            <a:r>
              <a:rPr lang="ja-JP" altLang="ja-JP" sz="2000" b="1" dirty="0"/>
              <a:t>　　まあまあ分かった</a:t>
            </a:r>
            <a:r>
              <a:rPr lang="en-US" altLang="ja-JP" sz="2000" b="1" dirty="0"/>
              <a:t>11</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〇ガラス固化体</a:t>
            </a:r>
          </a:p>
          <a:p>
            <a:pPr>
              <a:buNone/>
            </a:pPr>
            <a:r>
              <a:rPr lang="ja-JP" altLang="ja-JP" sz="2000" b="1" dirty="0"/>
              <a:t>よく分かった</a:t>
            </a:r>
            <a:r>
              <a:rPr lang="en-US" altLang="ja-JP" sz="2000" b="1" dirty="0"/>
              <a:t>23</a:t>
            </a:r>
            <a:r>
              <a:rPr lang="ja-JP" altLang="ja-JP" sz="2000" b="1" dirty="0"/>
              <a:t>　　まあまあ分かった</a:t>
            </a:r>
            <a:r>
              <a:rPr lang="en-US" altLang="ja-JP" sz="2000" b="1" dirty="0"/>
              <a:t>6</a:t>
            </a:r>
            <a:r>
              <a:rPr lang="ja-JP" altLang="ja-JP" sz="2000" b="1" dirty="0"/>
              <a:t>　　あまり分からなかった</a:t>
            </a:r>
            <a:r>
              <a:rPr lang="en-US" altLang="ja-JP" sz="2000" b="1" dirty="0"/>
              <a:t>1</a:t>
            </a:r>
            <a:r>
              <a:rPr lang="ja-JP" altLang="ja-JP" sz="2000" b="1" dirty="0"/>
              <a:t>　　分からなかった</a:t>
            </a:r>
            <a:r>
              <a:rPr lang="en-US" altLang="ja-JP" sz="2000" b="1" dirty="0"/>
              <a:t>0</a:t>
            </a:r>
            <a:endParaRPr lang="ja-JP" altLang="ja-JP" sz="2000" b="1" dirty="0"/>
          </a:p>
          <a:p>
            <a:pPr>
              <a:buNone/>
            </a:pPr>
            <a:r>
              <a:rPr lang="ja-JP" altLang="ja-JP" sz="2000" b="1" dirty="0"/>
              <a:t>〇地層処分</a:t>
            </a:r>
          </a:p>
          <a:p>
            <a:pPr>
              <a:buNone/>
            </a:pPr>
            <a:r>
              <a:rPr lang="ja-JP" altLang="ja-JP" sz="2000" b="1" dirty="0"/>
              <a:t>よく分かった</a:t>
            </a:r>
            <a:r>
              <a:rPr lang="en-US" altLang="ja-JP" sz="2000" b="1" dirty="0"/>
              <a:t>15</a:t>
            </a:r>
            <a:r>
              <a:rPr lang="ja-JP" altLang="ja-JP" sz="2000" b="1" dirty="0"/>
              <a:t>　　まあまあ分かった</a:t>
            </a:r>
            <a:r>
              <a:rPr lang="en-US" altLang="ja-JP" sz="2000" b="1" dirty="0"/>
              <a:t>12</a:t>
            </a:r>
            <a:r>
              <a:rPr lang="ja-JP" altLang="ja-JP" sz="2000" b="1" dirty="0"/>
              <a:t>　　あまり分からなかった</a:t>
            </a:r>
            <a:r>
              <a:rPr lang="en-US" altLang="ja-JP" sz="2000" b="1" dirty="0"/>
              <a:t>3</a:t>
            </a:r>
            <a:r>
              <a:rPr lang="ja-JP" altLang="ja-JP" sz="2000" b="1" dirty="0"/>
              <a:t>　　分からなかった</a:t>
            </a:r>
            <a:r>
              <a:rPr lang="en-US" altLang="ja-JP" sz="2000" b="1" dirty="0"/>
              <a:t>0</a:t>
            </a:r>
            <a:endParaRPr lang="ja-JP" altLang="ja-JP" sz="2000" b="1" dirty="0"/>
          </a:p>
          <a:p>
            <a:pPr>
              <a:buNone/>
            </a:pPr>
            <a:r>
              <a:rPr lang="ja-JP" altLang="ja-JP" sz="2000" b="1" dirty="0"/>
              <a:t>〇ベントナイト</a:t>
            </a:r>
          </a:p>
          <a:p>
            <a:pPr>
              <a:buNone/>
            </a:pPr>
            <a:r>
              <a:rPr lang="ja-JP" altLang="ja-JP" sz="2000" b="1" dirty="0"/>
              <a:t>よく分かった</a:t>
            </a:r>
            <a:r>
              <a:rPr lang="en-US" altLang="ja-JP" sz="2000" b="1" dirty="0"/>
              <a:t>27</a:t>
            </a:r>
            <a:r>
              <a:rPr lang="ja-JP" altLang="ja-JP" sz="2000" b="1" dirty="0"/>
              <a:t>　　まあまあ分かった</a:t>
            </a:r>
            <a:r>
              <a:rPr lang="en-US" altLang="ja-JP" sz="2000" b="1" dirty="0"/>
              <a:t>3</a:t>
            </a:r>
            <a:r>
              <a:rPr lang="ja-JP" altLang="ja-JP" sz="2000" b="1" dirty="0"/>
              <a:t>　　あまり分からなかった</a:t>
            </a:r>
            <a:r>
              <a:rPr lang="en-US" altLang="ja-JP" sz="2000" b="1" dirty="0"/>
              <a:t>0</a:t>
            </a:r>
            <a:r>
              <a:rPr lang="ja-JP" altLang="ja-JP" sz="2000" b="1" dirty="0"/>
              <a:t>　　分からなかった</a:t>
            </a:r>
            <a:r>
              <a:rPr lang="en-US" altLang="ja-JP" sz="2000" b="1" dirty="0"/>
              <a:t>0</a:t>
            </a:r>
            <a:endParaRPr lang="ja-JP" altLang="ja-JP" sz="2000" b="1" dirty="0"/>
          </a:p>
          <a:p>
            <a:pPr>
              <a:buNone/>
            </a:pPr>
            <a:r>
              <a:rPr lang="ja-JP" altLang="ja-JP" sz="2000" b="1" dirty="0"/>
              <a:t>〇ＮＵＭＯ</a:t>
            </a:r>
          </a:p>
          <a:p>
            <a:pPr>
              <a:buNone/>
            </a:pPr>
            <a:r>
              <a:rPr lang="ja-JP" altLang="ja-JP" sz="2000" b="1" dirty="0"/>
              <a:t>よく分かった</a:t>
            </a:r>
            <a:r>
              <a:rPr lang="en-US" altLang="ja-JP" sz="2000" b="1" dirty="0"/>
              <a:t>17</a:t>
            </a:r>
            <a:r>
              <a:rPr lang="ja-JP" altLang="ja-JP" sz="2000" b="1" dirty="0"/>
              <a:t>　　まあまあ分かった</a:t>
            </a:r>
            <a:r>
              <a:rPr lang="en-US" altLang="ja-JP" sz="2000" b="1" dirty="0"/>
              <a:t>10</a:t>
            </a:r>
            <a:r>
              <a:rPr lang="ja-JP" altLang="ja-JP" sz="2000" b="1" dirty="0"/>
              <a:t>　　あまり分からなかった</a:t>
            </a:r>
            <a:r>
              <a:rPr lang="en-US" altLang="ja-JP" sz="2000" b="1" dirty="0"/>
              <a:t>2</a:t>
            </a:r>
            <a:r>
              <a:rPr lang="ja-JP" altLang="ja-JP" sz="2000" b="1" dirty="0"/>
              <a:t>　　分からなかった</a:t>
            </a:r>
            <a:r>
              <a:rPr lang="en-US" altLang="ja-JP" sz="2000" b="1" dirty="0"/>
              <a:t>1</a:t>
            </a:r>
            <a:endParaRPr lang="en-US" altLang="ja-JP"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956772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9512" y="827845"/>
            <a:ext cx="8856984" cy="379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3600" dirty="0">
              <a:solidFill>
                <a:schemeClr val="tx2"/>
              </a:solidFill>
              <a:latin typeface="Arial" panose="020B0604020202020204" pitchFamily="34" charset="0"/>
            </a:endParaRPr>
          </a:p>
          <a:p>
            <a:pPr eaLnBrk="1" hangingPunct="1">
              <a:spcBef>
                <a:spcPct val="0"/>
              </a:spcBef>
              <a:buFontTx/>
              <a:buNone/>
            </a:pPr>
            <a:r>
              <a:rPr lang="en-US" altLang="ja-JP" sz="3600" dirty="0">
                <a:solidFill>
                  <a:schemeClr val="tx2"/>
                </a:solidFill>
                <a:latin typeface="Arial" panose="020B0604020202020204" pitchFamily="34" charset="0"/>
              </a:rPr>
              <a:t>○</a:t>
            </a:r>
            <a:r>
              <a:rPr lang="ja-JP" altLang="en-US" sz="3600" dirty="0">
                <a:solidFill>
                  <a:schemeClr val="tx2"/>
                </a:solidFill>
                <a:latin typeface="Arial" panose="020B0604020202020204" pitchFamily="34" charset="0"/>
              </a:rPr>
              <a:t>　今ある問題のひとつとして「地層処分」を</a:t>
            </a:r>
            <a:endParaRPr lang="en-US" altLang="ja-JP" sz="3600" dirty="0">
              <a:solidFill>
                <a:schemeClr val="tx2"/>
              </a:solidFill>
              <a:latin typeface="Arial" panose="020B0604020202020204" pitchFamily="34" charset="0"/>
            </a:endParaRPr>
          </a:p>
          <a:p>
            <a:pPr eaLnBrk="1" hangingPunct="1">
              <a:spcBef>
                <a:spcPct val="0"/>
              </a:spcBef>
              <a:buFontTx/>
              <a:buNone/>
            </a:pPr>
            <a:r>
              <a:rPr lang="ja-JP" altLang="en-US" sz="3600" dirty="0">
                <a:solidFill>
                  <a:schemeClr val="tx2"/>
                </a:solidFill>
                <a:latin typeface="Arial" panose="020B0604020202020204" pitchFamily="34" charset="0"/>
              </a:rPr>
              <a:t>　　とらえさせる</a:t>
            </a:r>
            <a:endParaRPr lang="en-US" altLang="ja-JP" sz="3600" dirty="0">
              <a:solidFill>
                <a:schemeClr val="tx2"/>
              </a:solidFill>
              <a:latin typeface="Arial" panose="020B0604020202020204" pitchFamily="34" charset="0"/>
            </a:endParaRPr>
          </a:p>
          <a:p>
            <a:pPr eaLnBrk="1" hangingPunct="1">
              <a:spcBef>
                <a:spcPct val="0"/>
              </a:spcBef>
              <a:buFontTx/>
              <a:buNone/>
            </a:pPr>
            <a:endParaRPr lang="en-US" altLang="ja-JP" sz="2000" dirty="0">
              <a:solidFill>
                <a:schemeClr val="tx2"/>
              </a:solidFill>
              <a:latin typeface="Arial" panose="020B0604020202020204" pitchFamily="34" charset="0"/>
            </a:endParaRPr>
          </a:p>
          <a:p>
            <a:pPr eaLnBrk="1" hangingPunct="1">
              <a:spcBef>
                <a:spcPct val="0"/>
              </a:spcBef>
              <a:buFontTx/>
              <a:buNone/>
            </a:pPr>
            <a:r>
              <a:rPr lang="ja-JP" altLang="en-US" sz="3600" dirty="0">
                <a:solidFill>
                  <a:schemeClr val="tx2"/>
                </a:solidFill>
                <a:latin typeface="Arial" panose="020B0604020202020204" pitchFamily="34" charset="0"/>
              </a:rPr>
              <a:t>○　実物や体験を大切にする</a:t>
            </a:r>
            <a:endParaRPr lang="en-US" altLang="ja-JP" sz="3600" dirty="0">
              <a:solidFill>
                <a:schemeClr val="tx2"/>
              </a:solidFill>
              <a:latin typeface="Arial" panose="020B0604020202020204" pitchFamily="34" charset="0"/>
            </a:endParaRPr>
          </a:p>
          <a:p>
            <a:pPr eaLnBrk="1" hangingPunct="1">
              <a:spcBef>
                <a:spcPct val="0"/>
              </a:spcBef>
              <a:buNone/>
            </a:pPr>
            <a:endParaRPr lang="en-US" altLang="ja-JP" sz="2000" dirty="0">
              <a:solidFill>
                <a:schemeClr val="tx2"/>
              </a:solidFill>
              <a:latin typeface="Arial" panose="020B0604020202020204" pitchFamily="34" charset="0"/>
            </a:endParaRPr>
          </a:p>
          <a:p>
            <a:pPr eaLnBrk="1" hangingPunct="1">
              <a:spcBef>
                <a:spcPct val="0"/>
              </a:spcBef>
              <a:buNone/>
            </a:pPr>
            <a:r>
              <a:rPr lang="ja-JP" altLang="en-US" sz="3600" dirty="0">
                <a:solidFill>
                  <a:schemeClr val="tx2"/>
                </a:solidFill>
                <a:latin typeface="Arial" panose="020B0604020202020204" pitchFamily="34" charset="0"/>
              </a:rPr>
              <a:t>○　専門家の力を借りる</a:t>
            </a:r>
            <a:endParaRPr lang="ja-JP" altLang="ja-JP" sz="3600" dirty="0"/>
          </a:p>
          <a:p>
            <a:pPr eaLnBrk="1" hangingPunct="1">
              <a:spcBef>
                <a:spcPct val="0"/>
              </a:spcBef>
              <a:buFontTx/>
              <a:buNone/>
            </a:pPr>
            <a:endParaRPr lang="en-US" altLang="ja-JP" sz="3600" dirty="0">
              <a:solidFill>
                <a:schemeClr val="tx2"/>
              </a:solidFill>
              <a:latin typeface="Arial" panose="020B0604020202020204" pitchFamily="34" charset="0"/>
            </a:endParaRPr>
          </a:p>
          <a:p>
            <a:pPr eaLnBrk="1" hangingPunct="1">
              <a:spcBef>
                <a:spcPct val="0"/>
              </a:spcBef>
              <a:buFontTx/>
              <a:buNone/>
            </a:pPr>
            <a:endParaRPr lang="en-US" altLang="ja-JP" sz="3600" dirty="0">
              <a:solidFill>
                <a:schemeClr val="tx2"/>
              </a:solidFill>
              <a:latin typeface="Arial" panose="020B0604020202020204" pitchFamily="34" charset="0"/>
            </a:endParaRPr>
          </a:p>
          <a:p>
            <a:pPr eaLnBrk="1" hangingPunct="1">
              <a:spcBef>
                <a:spcPct val="0"/>
              </a:spcBef>
              <a:buFontTx/>
              <a:buNone/>
            </a:pPr>
            <a:endParaRPr lang="en-US" altLang="ja-JP" sz="3600" dirty="0">
              <a:solidFill>
                <a:schemeClr val="tx2"/>
              </a:solidFill>
              <a:latin typeface="Arial" panose="020B0604020202020204" pitchFamily="34" charset="0"/>
            </a:endParaRP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123478"/>
            <a:ext cx="9144000"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ま　と　め</a:t>
            </a:r>
          </a:p>
        </p:txBody>
      </p:sp>
    </p:spTree>
    <p:extLst>
      <p:ext uri="{BB962C8B-B14F-4D97-AF65-F5344CB8AC3E}">
        <p14:creationId xmlns:p14="http://schemas.microsoft.com/office/powerpoint/2010/main" val="1240745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a:extLst>
              <a:ext uri="{FF2B5EF4-FFF2-40B4-BE49-F238E27FC236}">
                <a16:creationId xmlns:a16="http://schemas.microsoft.com/office/drawing/2014/main" id="{AD3323E1-6B7B-4A3B-A9D3-A7574087E7B6}"/>
              </a:ext>
            </a:extLst>
          </p:cNvPr>
          <p:cNvSpPr>
            <a:spLocks/>
          </p:cNvSpPr>
          <p:nvPr/>
        </p:nvSpPr>
        <p:spPr bwMode="auto">
          <a:xfrm>
            <a:off x="539753" y="2139553"/>
            <a:ext cx="8137525"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ご清聴ありがとうございました</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graphicFrame>
        <p:nvGraphicFramePr>
          <p:cNvPr id="5" name="表 4"/>
          <p:cNvGraphicFramePr>
            <a:graphicFrameLocks noGrp="1"/>
          </p:cNvGraphicFramePr>
          <p:nvPr/>
        </p:nvGraphicFramePr>
        <p:xfrm>
          <a:off x="179512" y="915566"/>
          <a:ext cx="8712968" cy="3754120"/>
        </p:xfrm>
        <a:graphic>
          <a:graphicData uri="http://schemas.openxmlformats.org/drawingml/2006/table">
            <a:tbl>
              <a:tblPr firstRow="1" bandRow="1">
                <a:tableStyleId>{5C22544A-7EE6-4342-B048-85BDC9FD1C3A}</a:tableStyleId>
              </a:tblPr>
              <a:tblGrid>
                <a:gridCol w="372349">
                  <a:extLst>
                    <a:ext uri="{9D8B030D-6E8A-4147-A177-3AD203B41FA5}">
                      <a16:colId xmlns:a16="http://schemas.microsoft.com/office/drawing/2014/main" val="20000"/>
                    </a:ext>
                  </a:extLst>
                </a:gridCol>
                <a:gridCol w="5510766">
                  <a:extLst>
                    <a:ext uri="{9D8B030D-6E8A-4147-A177-3AD203B41FA5}">
                      <a16:colId xmlns:a16="http://schemas.microsoft.com/office/drawing/2014/main" val="20001"/>
                    </a:ext>
                  </a:extLst>
                </a:gridCol>
                <a:gridCol w="2829853">
                  <a:extLst>
                    <a:ext uri="{9D8B030D-6E8A-4147-A177-3AD203B41FA5}">
                      <a16:colId xmlns:a16="http://schemas.microsoft.com/office/drawing/2014/main" val="20002"/>
                    </a:ext>
                  </a:extLst>
                </a:gridCol>
              </a:tblGrid>
              <a:tr h="370840">
                <a:tc>
                  <a:txBody>
                    <a:bodyPr/>
                    <a:lstStyle/>
                    <a:p>
                      <a:endParaRPr kumimoji="1" lang="ja-JP" altLang="en-US" dirty="0"/>
                    </a:p>
                  </a:txBody>
                  <a:tcPr/>
                </a:tc>
                <a:tc>
                  <a:txBody>
                    <a:bodyPr/>
                    <a:lstStyle/>
                    <a:p>
                      <a:pPr algn="ctr"/>
                      <a:r>
                        <a:rPr kumimoji="1" lang="ja-JP" altLang="en-US" dirty="0"/>
                        <a:t>児童の活動</a:t>
                      </a:r>
                    </a:p>
                  </a:txBody>
                  <a:tcPr/>
                </a:tc>
                <a:tc>
                  <a:txBody>
                    <a:bodyPr/>
                    <a:lstStyle/>
                    <a:p>
                      <a:pPr algn="ctr"/>
                      <a:r>
                        <a:rPr kumimoji="1" lang="ja-JP" altLang="en-US" dirty="0"/>
                        <a:t>教師の支援など</a:t>
                      </a:r>
                    </a:p>
                  </a:txBody>
                  <a:tcPr/>
                </a:tc>
                <a:extLst>
                  <a:ext uri="{0D108BD9-81ED-4DB2-BD59-A6C34878D82A}">
                    <a16:rowId xmlns:a16="http://schemas.microsoft.com/office/drawing/2014/main" val="10000"/>
                  </a:ext>
                </a:extLst>
              </a:tr>
              <a:tr h="370840">
                <a:tc>
                  <a:txBody>
                    <a:bodyPr/>
                    <a:lstStyle/>
                    <a:p>
                      <a:r>
                        <a:rPr kumimoji="1" lang="ja-JP" altLang="en-US" dirty="0"/>
                        <a:t>２時間目</a:t>
                      </a:r>
                    </a:p>
                  </a:txBody>
                  <a:tcPr/>
                </a:tc>
                <a:tc>
                  <a:txBody>
                    <a:bodyPr/>
                    <a:lstStyle/>
                    <a:p>
                      <a:r>
                        <a:rPr kumimoji="1" lang="ja-JP" altLang="ja-JP" sz="1800" kern="1200" dirty="0">
                          <a:solidFill>
                            <a:schemeClr val="dk1"/>
                          </a:solidFill>
                          <a:latin typeface="+mn-lt"/>
                          <a:ea typeface="+mn-ea"/>
                          <a:cs typeface="+mn-cs"/>
                        </a:rPr>
                        <a:t>〇高レベル放射性廃棄物をガラス固化体として処分することを知る。</a:t>
                      </a:r>
                    </a:p>
                    <a:p>
                      <a:r>
                        <a:rPr kumimoji="1" lang="ja-JP" altLang="ja-JP" sz="1800" kern="1200" dirty="0">
                          <a:solidFill>
                            <a:schemeClr val="dk1"/>
                          </a:solidFill>
                          <a:latin typeface="+mn-lt"/>
                          <a:ea typeface="+mn-ea"/>
                          <a:cs typeface="+mn-cs"/>
                        </a:rPr>
                        <a:t>○ガラス固化体の放射線量と人体への影響について知る。</a:t>
                      </a:r>
                    </a:p>
                    <a:p>
                      <a:r>
                        <a:rPr kumimoji="1" lang="ja-JP" altLang="ja-JP" sz="1800" kern="1200" dirty="0">
                          <a:solidFill>
                            <a:schemeClr val="dk1"/>
                          </a:solidFill>
                          <a:latin typeface="+mn-lt"/>
                          <a:ea typeface="+mn-ea"/>
                          <a:cs typeface="+mn-cs"/>
                        </a:rPr>
                        <a:t>〇地層処分について知る</a:t>
                      </a:r>
                      <a:r>
                        <a:rPr kumimoji="1" lang="ja-JP" altLang="en-US" sz="1800" kern="1200" dirty="0">
                          <a:solidFill>
                            <a:schemeClr val="dk1"/>
                          </a:solidFill>
                          <a:latin typeface="+mn-lt"/>
                          <a:ea typeface="+mn-ea"/>
                          <a:cs typeface="+mn-cs"/>
                        </a:rPr>
                        <a:t>。</a:t>
                      </a:r>
                      <a:r>
                        <a:rPr kumimoji="1" lang="en-US" altLang="ja-JP" sz="1800" kern="1200" dirty="0">
                          <a:solidFill>
                            <a:schemeClr val="dk1"/>
                          </a:solidFill>
                          <a:latin typeface="+mn-lt"/>
                          <a:ea typeface="+mn-ea"/>
                          <a:cs typeface="+mn-cs"/>
                        </a:rPr>
                        <a:t> </a:t>
                      </a:r>
                      <a:endParaRPr kumimoji="1" lang="ja-JP" altLang="ja-JP" sz="1800" kern="1200" dirty="0">
                        <a:solidFill>
                          <a:schemeClr val="dk1"/>
                        </a:solidFill>
                        <a:latin typeface="+mn-lt"/>
                        <a:ea typeface="+mn-ea"/>
                        <a:cs typeface="+mn-cs"/>
                      </a:endParaRPr>
                    </a:p>
                    <a:p>
                      <a:r>
                        <a:rPr kumimoji="1" lang="ja-JP" altLang="ja-JP" sz="1800" kern="1200" dirty="0">
                          <a:solidFill>
                            <a:schemeClr val="dk1"/>
                          </a:solidFill>
                          <a:latin typeface="+mn-lt"/>
                          <a:ea typeface="+mn-ea"/>
                          <a:cs typeface="+mn-cs"/>
                        </a:rPr>
                        <a:t>○地層処分の安全性について知る。</a:t>
                      </a:r>
                    </a:p>
                    <a:p>
                      <a:r>
                        <a:rPr kumimoji="1" lang="ja-JP" altLang="en-US" sz="1800" kern="1200" dirty="0">
                          <a:solidFill>
                            <a:schemeClr val="dk1"/>
                          </a:solidFill>
                          <a:latin typeface="+mn-lt"/>
                          <a:ea typeface="+mn-ea"/>
                          <a:cs typeface="+mn-cs"/>
                        </a:rPr>
                        <a:t>　　</a:t>
                      </a:r>
                      <a:r>
                        <a:rPr kumimoji="1" lang="ja-JP" altLang="ja-JP" sz="1800" kern="1200" dirty="0">
                          <a:solidFill>
                            <a:schemeClr val="dk1"/>
                          </a:solidFill>
                          <a:latin typeface="+mn-lt"/>
                          <a:ea typeface="+mn-ea"/>
                          <a:cs typeface="+mn-cs"/>
                        </a:rPr>
                        <a:t>・多重バリアシステム</a:t>
                      </a:r>
                      <a:r>
                        <a:rPr kumimoji="1" lang="ja-JP" altLang="en-US" sz="1800" kern="1200" dirty="0">
                          <a:solidFill>
                            <a:schemeClr val="dk1"/>
                          </a:solidFill>
                          <a:latin typeface="+mn-lt"/>
                          <a:ea typeface="+mn-ea"/>
                          <a:cs typeface="+mn-cs"/>
                        </a:rPr>
                        <a:t>　　　</a:t>
                      </a:r>
                      <a:endParaRPr kumimoji="1" lang="en-US" altLang="ja-JP" sz="1800" kern="1200" dirty="0">
                        <a:solidFill>
                          <a:schemeClr val="dk1"/>
                        </a:solidFill>
                        <a:latin typeface="+mn-lt"/>
                        <a:ea typeface="+mn-ea"/>
                        <a:cs typeface="+mn-cs"/>
                      </a:endParaRPr>
                    </a:p>
                    <a:p>
                      <a:r>
                        <a:rPr kumimoji="1" lang="ja-JP" altLang="ja-JP" sz="1800" kern="1200" dirty="0">
                          <a:solidFill>
                            <a:schemeClr val="dk1"/>
                          </a:solidFill>
                          <a:latin typeface="+mn-lt"/>
                          <a:ea typeface="+mn-ea"/>
                          <a:cs typeface="+mn-cs"/>
                        </a:rPr>
                        <a:t>〇ベントナイトの特性を確認する実験を行う。</a:t>
                      </a:r>
                    </a:p>
                    <a:p>
                      <a:r>
                        <a:rPr kumimoji="1" lang="ja-JP" altLang="ja-JP" sz="1800" kern="1200" dirty="0">
                          <a:solidFill>
                            <a:schemeClr val="dk1"/>
                          </a:solidFill>
                          <a:latin typeface="+mn-lt"/>
                          <a:ea typeface="+mn-ea"/>
                          <a:cs typeface="+mn-cs"/>
                        </a:rPr>
                        <a:t>○ＮＵＭＯについて知る。</a:t>
                      </a:r>
                    </a:p>
                    <a:p>
                      <a:r>
                        <a:rPr kumimoji="1" lang="ja-JP" altLang="ja-JP" sz="1800" kern="1200" dirty="0">
                          <a:solidFill>
                            <a:schemeClr val="dk1"/>
                          </a:solidFill>
                          <a:latin typeface="+mn-lt"/>
                          <a:ea typeface="+mn-ea"/>
                          <a:cs typeface="+mn-cs"/>
                        </a:rPr>
                        <a:t>○日本の地層処分の現状について知る。</a:t>
                      </a:r>
                    </a:p>
                    <a:p>
                      <a:r>
                        <a:rPr kumimoji="1" lang="ja-JP" altLang="ja-JP" sz="1800" kern="1200" dirty="0">
                          <a:solidFill>
                            <a:schemeClr val="dk1"/>
                          </a:solidFill>
                          <a:latin typeface="+mn-lt"/>
                          <a:ea typeface="+mn-ea"/>
                          <a:cs typeface="+mn-cs"/>
                        </a:rPr>
                        <a:t>〇ＮＵＭＯさんに聞いてみたいことを書く。</a:t>
                      </a:r>
                    </a:p>
                    <a:p>
                      <a:r>
                        <a:rPr kumimoji="1" lang="ja-JP" altLang="ja-JP" sz="1800" kern="1200" dirty="0">
                          <a:solidFill>
                            <a:schemeClr val="dk1"/>
                          </a:solidFill>
                          <a:latin typeface="+mn-lt"/>
                          <a:ea typeface="+mn-ea"/>
                          <a:cs typeface="+mn-cs"/>
                        </a:rPr>
                        <a:t>○感想を書く。</a:t>
                      </a:r>
                      <a:endParaRPr kumimoji="1" lang="ja-JP" altLang="en-US" sz="1800" dirty="0"/>
                    </a:p>
                  </a:txBody>
                  <a:tcPr/>
                </a:tc>
                <a:tc>
                  <a:txBody>
                    <a:bodyPr/>
                    <a:lstStyle/>
                    <a:p>
                      <a:r>
                        <a:rPr kumimoji="1" lang="ja-JP" altLang="ja-JP" sz="1800" kern="1200" dirty="0">
                          <a:solidFill>
                            <a:schemeClr val="dk1"/>
                          </a:solidFill>
                          <a:latin typeface="+mn-lt"/>
                          <a:ea typeface="+mn-ea"/>
                          <a:cs typeface="+mn-cs"/>
                        </a:rPr>
                        <a:t>〇ガラス固化体の実物大モデルを見せる。</a:t>
                      </a:r>
                    </a:p>
                    <a:p>
                      <a:r>
                        <a:rPr kumimoji="1" lang="ja-JP" altLang="ja-JP" sz="1800" kern="1200" dirty="0">
                          <a:solidFill>
                            <a:schemeClr val="dk1"/>
                          </a:solidFill>
                          <a:latin typeface="+mn-lt"/>
                          <a:ea typeface="+mn-ea"/>
                          <a:cs typeface="+mn-cs"/>
                        </a:rPr>
                        <a:t>○数秒で死に至るような危険なものであることを押さえる</a:t>
                      </a:r>
                    </a:p>
                    <a:p>
                      <a:r>
                        <a:rPr kumimoji="1" lang="ja-JP" altLang="ja-JP" sz="1800" kern="1200" dirty="0">
                          <a:solidFill>
                            <a:schemeClr val="dk1"/>
                          </a:solidFill>
                          <a:latin typeface="+mn-lt"/>
                          <a:ea typeface="+mn-ea"/>
                          <a:cs typeface="+mn-cs"/>
                        </a:rPr>
                        <a:t>○何重ものバリアで守ろうとしていることを押さえる</a:t>
                      </a:r>
                    </a:p>
                    <a:p>
                      <a:r>
                        <a:rPr kumimoji="1" lang="ja-JP" altLang="ja-JP" sz="1800" kern="1200" dirty="0">
                          <a:solidFill>
                            <a:schemeClr val="dk1"/>
                          </a:solidFill>
                          <a:latin typeface="+mn-lt"/>
                          <a:ea typeface="+mn-ea"/>
                          <a:cs typeface="+mn-cs"/>
                        </a:rPr>
                        <a:t>○ペントナイトが水を吸収することを実験を通して知る</a:t>
                      </a:r>
                    </a:p>
                    <a:p>
                      <a:r>
                        <a:rPr kumimoji="1" lang="ja-JP" altLang="en-US" sz="1800" kern="1200" dirty="0">
                          <a:solidFill>
                            <a:schemeClr val="dk1"/>
                          </a:solidFill>
                          <a:latin typeface="+mn-lt"/>
                          <a:ea typeface="+mn-ea"/>
                          <a:cs typeface="+mn-cs"/>
                        </a:rPr>
                        <a:t>〇</a:t>
                      </a:r>
                      <a:r>
                        <a:rPr kumimoji="1" lang="ja-JP" altLang="ja-JP" sz="1800" kern="1200" dirty="0">
                          <a:solidFill>
                            <a:schemeClr val="dk1"/>
                          </a:solidFill>
                          <a:latin typeface="+mn-lt"/>
                          <a:ea typeface="+mn-ea"/>
                          <a:cs typeface="+mn-cs"/>
                        </a:rPr>
                        <a:t>ゴミを捨てる場所さえ決まっていない現状を知る。</a:t>
                      </a:r>
                      <a:endParaRPr kumimoji="1" lang="ja-JP" alt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5677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6FDCFD0-3A9D-4771-B651-C16661D8624A}"/>
              </a:ext>
            </a:extLst>
          </p:cNvPr>
          <p:cNvSpPr/>
          <p:nvPr/>
        </p:nvSpPr>
        <p:spPr>
          <a:xfrm>
            <a:off x="0" y="6838"/>
            <a:ext cx="9144000" cy="83672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0483" name="タイトル 1">
            <a:extLst>
              <a:ext uri="{FF2B5EF4-FFF2-40B4-BE49-F238E27FC236}">
                <a16:creationId xmlns:a16="http://schemas.microsoft.com/office/drawing/2014/main" id="{496419F8-DFCC-4687-A0F2-A0F7D36593CF}"/>
              </a:ext>
            </a:extLst>
          </p:cNvPr>
          <p:cNvSpPr>
            <a:spLocks/>
          </p:cNvSpPr>
          <p:nvPr/>
        </p:nvSpPr>
        <p:spPr bwMode="auto">
          <a:xfrm>
            <a:off x="17465" y="546601"/>
            <a:ext cx="9109075"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defTabSz="971550">
              <a:spcBef>
                <a:spcPct val="20000"/>
              </a:spcBef>
              <a:buFont typeface="Arial" panose="020B0604020202020204" pitchFamily="34" charset="0"/>
              <a:buChar char="•"/>
              <a:tabLst>
                <a:tab pos="7086600"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71550">
              <a:spcBef>
                <a:spcPct val="20000"/>
              </a:spcBef>
              <a:buFont typeface="Arial" panose="020B0604020202020204" pitchFamily="34" charset="0"/>
              <a:buChar char="–"/>
              <a:tabLst>
                <a:tab pos="7086600"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71550">
              <a:spcBef>
                <a:spcPct val="20000"/>
              </a:spcBef>
              <a:buFont typeface="Arial" panose="020B0604020202020204" pitchFamily="34" charset="0"/>
              <a:buChar char="•"/>
              <a:tabLst>
                <a:tab pos="7086600"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71550">
              <a:spcBef>
                <a:spcPct val="20000"/>
              </a:spcBef>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71550" eaLnBrk="0" fontAlgn="base" hangingPunct="0">
              <a:spcBef>
                <a:spcPct val="20000"/>
              </a:spcBef>
              <a:spcAft>
                <a:spcPct val="0"/>
              </a:spcAft>
              <a:buFont typeface="Arial" panose="020B0604020202020204" pitchFamily="34" charset="0"/>
              <a:buChar char="»"/>
              <a:tabLst>
                <a:tab pos="7086600"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500" dirty="0">
                <a:solidFill>
                  <a:schemeClr val="tx2"/>
                </a:solidFill>
                <a:latin typeface="Arial" panose="020B0604020202020204" pitchFamily="34" charset="0"/>
              </a:rPr>
              <a:t>　</a:t>
            </a:r>
          </a:p>
        </p:txBody>
      </p:sp>
      <p:sp>
        <p:nvSpPr>
          <p:cNvPr id="20484" name="タイトル 1">
            <a:extLst>
              <a:ext uri="{FF2B5EF4-FFF2-40B4-BE49-F238E27FC236}">
                <a16:creationId xmlns:a16="http://schemas.microsoft.com/office/drawing/2014/main" id="{788303FB-4673-475B-938D-667A5F05FD38}"/>
              </a:ext>
            </a:extLst>
          </p:cNvPr>
          <p:cNvSpPr>
            <a:spLocks/>
          </p:cNvSpPr>
          <p:nvPr/>
        </p:nvSpPr>
        <p:spPr bwMode="auto">
          <a:xfrm>
            <a:off x="0" y="-20242"/>
            <a:ext cx="9144000" cy="86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0" dirty="0">
                <a:solidFill>
                  <a:schemeClr val="tx2"/>
                </a:solidFill>
                <a:latin typeface="Arial" panose="020B0604020202020204" pitchFamily="34" charset="0"/>
              </a:rPr>
              <a:t>授 業 実 践 </a:t>
            </a:r>
          </a:p>
        </p:txBody>
      </p:sp>
      <p:graphicFrame>
        <p:nvGraphicFramePr>
          <p:cNvPr id="5" name="表 4"/>
          <p:cNvGraphicFramePr>
            <a:graphicFrameLocks noGrp="1"/>
          </p:cNvGraphicFramePr>
          <p:nvPr/>
        </p:nvGraphicFramePr>
        <p:xfrm>
          <a:off x="179512" y="915566"/>
          <a:ext cx="8712968" cy="1559560"/>
        </p:xfrm>
        <a:graphic>
          <a:graphicData uri="http://schemas.openxmlformats.org/drawingml/2006/table">
            <a:tbl>
              <a:tblPr firstRow="1" bandRow="1">
                <a:tableStyleId>{5C22544A-7EE6-4342-B048-85BDC9FD1C3A}</a:tableStyleId>
              </a:tblPr>
              <a:tblGrid>
                <a:gridCol w="372349">
                  <a:extLst>
                    <a:ext uri="{9D8B030D-6E8A-4147-A177-3AD203B41FA5}">
                      <a16:colId xmlns:a16="http://schemas.microsoft.com/office/drawing/2014/main" val="20000"/>
                    </a:ext>
                  </a:extLst>
                </a:gridCol>
                <a:gridCol w="5510766">
                  <a:extLst>
                    <a:ext uri="{9D8B030D-6E8A-4147-A177-3AD203B41FA5}">
                      <a16:colId xmlns:a16="http://schemas.microsoft.com/office/drawing/2014/main" val="20001"/>
                    </a:ext>
                  </a:extLst>
                </a:gridCol>
                <a:gridCol w="2829853">
                  <a:extLst>
                    <a:ext uri="{9D8B030D-6E8A-4147-A177-3AD203B41FA5}">
                      <a16:colId xmlns:a16="http://schemas.microsoft.com/office/drawing/2014/main" val="20002"/>
                    </a:ext>
                  </a:extLst>
                </a:gridCol>
              </a:tblGrid>
              <a:tr h="370840">
                <a:tc>
                  <a:txBody>
                    <a:bodyPr/>
                    <a:lstStyle/>
                    <a:p>
                      <a:endParaRPr kumimoji="1" lang="ja-JP" altLang="en-US" dirty="0"/>
                    </a:p>
                  </a:txBody>
                  <a:tcPr/>
                </a:tc>
                <a:tc>
                  <a:txBody>
                    <a:bodyPr/>
                    <a:lstStyle/>
                    <a:p>
                      <a:pPr algn="ctr"/>
                      <a:r>
                        <a:rPr kumimoji="1" lang="ja-JP" altLang="en-US" dirty="0"/>
                        <a:t>児童の活動</a:t>
                      </a:r>
                    </a:p>
                  </a:txBody>
                  <a:tcPr/>
                </a:tc>
                <a:tc>
                  <a:txBody>
                    <a:bodyPr/>
                    <a:lstStyle/>
                    <a:p>
                      <a:pPr algn="ctr"/>
                      <a:r>
                        <a:rPr kumimoji="1" lang="ja-JP" altLang="en-US" dirty="0"/>
                        <a:t>教師の支援など</a:t>
                      </a:r>
                    </a:p>
                  </a:txBody>
                  <a:tcPr/>
                </a:tc>
                <a:extLst>
                  <a:ext uri="{0D108BD9-81ED-4DB2-BD59-A6C34878D82A}">
                    <a16:rowId xmlns:a16="http://schemas.microsoft.com/office/drawing/2014/main" val="10000"/>
                  </a:ext>
                </a:extLst>
              </a:tr>
              <a:tr h="370840">
                <a:tc>
                  <a:txBody>
                    <a:bodyPr/>
                    <a:lstStyle/>
                    <a:p>
                      <a:r>
                        <a:rPr kumimoji="1" lang="ja-JP" altLang="en-US" dirty="0"/>
                        <a:t>３時間目</a:t>
                      </a:r>
                    </a:p>
                  </a:txBody>
                  <a:tcPr/>
                </a:tc>
                <a:tc>
                  <a:txBody>
                    <a:bodyPr/>
                    <a:lstStyle/>
                    <a:p>
                      <a:r>
                        <a:rPr kumimoji="1" lang="ja-JP" altLang="ja-JP" sz="1800" kern="1200" dirty="0">
                          <a:solidFill>
                            <a:schemeClr val="dk1"/>
                          </a:solidFill>
                          <a:latin typeface="+mn-lt"/>
                          <a:ea typeface="+mn-ea"/>
                          <a:cs typeface="+mn-cs"/>
                        </a:rPr>
                        <a:t>○ＮＵＭＯとＺｏｏｍでつないで質問に答えてもらう。</a:t>
                      </a:r>
                    </a:p>
                    <a:p>
                      <a:r>
                        <a:rPr kumimoji="1" lang="en-US" altLang="ja-JP" sz="1800" kern="1200" dirty="0">
                          <a:solidFill>
                            <a:schemeClr val="dk1"/>
                          </a:solidFill>
                          <a:latin typeface="+mn-lt"/>
                          <a:ea typeface="+mn-ea"/>
                          <a:cs typeface="+mn-cs"/>
                        </a:rPr>
                        <a:t> </a:t>
                      </a:r>
                      <a:endParaRPr kumimoji="1" lang="ja-JP" altLang="ja-JP" sz="1800" kern="1200" dirty="0">
                        <a:solidFill>
                          <a:schemeClr val="dk1"/>
                        </a:solidFill>
                        <a:latin typeface="+mn-lt"/>
                        <a:ea typeface="+mn-ea"/>
                        <a:cs typeface="+mn-cs"/>
                      </a:endParaRPr>
                    </a:p>
                    <a:p>
                      <a:r>
                        <a:rPr kumimoji="1" lang="ja-JP" altLang="ja-JP" sz="1800" kern="1200" dirty="0">
                          <a:solidFill>
                            <a:schemeClr val="dk1"/>
                          </a:solidFill>
                          <a:latin typeface="+mn-lt"/>
                          <a:ea typeface="+mn-ea"/>
                          <a:cs typeface="+mn-cs"/>
                        </a:rPr>
                        <a:t>〇感想を書く。</a:t>
                      </a:r>
                      <a:endParaRPr kumimoji="1" lang="ja-JP" altLang="en-US" sz="1800" dirty="0"/>
                    </a:p>
                  </a:txBody>
                  <a:tcPr/>
                </a:tc>
                <a:tc>
                  <a:txBody>
                    <a:bodyPr/>
                    <a:lstStyle/>
                    <a:p>
                      <a:r>
                        <a:rPr kumimoji="1" lang="ja-JP" altLang="ja-JP" sz="1800" kern="1200" dirty="0">
                          <a:solidFill>
                            <a:schemeClr val="dk1"/>
                          </a:solidFill>
                          <a:latin typeface="+mn-lt"/>
                          <a:ea typeface="+mn-ea"/>
                          <a:cs typeface="+mn-cs"/>
                        </a:rPr>
                        <a:t>○事前に質問事項を送付しておく</a:t>
                      </a:r>
                      <a:endParaRPr kumimoji="1" lang="ja-JP" alt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5677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8C91-F931-B576-36CD-A5072A62CC0B}"/>
            </a:ext>
          </a:extLst>
        </p:cNvPr>
        <p:cNvGrpSpPr/>
        <p:nvPr/>
      </p:nvGrpSpPr>
      <p:grpSpPr>
        <a:xfrm>
          <a:off x="0" y="0"/>
          <a:ext cx="0" cy="0"/>
          <a:chOff x="0" y="0"/>
          <a:chExt cx="0" cy="0"/>
        </a:xfrm>
      </p:grpSpPr>
      <p:sp>
        <p:nvSpPr>
          <p:cNvPr id="4" name="タイトル 5">
            <a:extLst>
              <a:ext uri="{FF2B5EF4-FFF2-40B4-BE49-F238E27FC236}">
                <a16:creationId xmlns:a16="http://schemas.microsoft.com/office/drawing/2014/main" id="{4491AA76-F1F8-284E-909F-6E18A83D4FEE}"/>
              </a:ext>
            </a:extLst>
          </p:cNvPr>
          <p:cNvSpPr txBox="1">
            <a:spLocks/>
          </p:cNvSpPr>
          <p:nvPr/>
        </p:nvSpPr>
        <p:spPr>
          <a:xfrm>
            <a:off x="0" y="1131590"/>
            <a:ext cx="8849033" cy="2984633"/>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6000" b="1" i="0" u="none" strike="noStrike" kern="1200" cap="none" spc="0" normalizeH="0" baseline="0" noProof="0" dirty="0">
                <a:ln>
                  <a:noFill/>
                </a:ln>
                <a:solidFill>
                  <a:srgbClr val="00B0F0"/>
                </a:solidFill>
                <a:effectLst/>
                <a:uLnTx/>
                <a:uFillTx/>
                <a:latin typeface="メイリオ" pitchFamily="50" charset="-128"/>
                <a:ea typeface="メイリオ" pitchFamily="50" charset="-128"/>
                <a:cs typeface="+mj-cs"/>
              </a:rPr>
              <a:t>わたしたちが</a:t>
            </a:r>
            <a:br>
              <a:rPr kumimoji="1" lang="en-US" altLang="ja-JP" sz="6000" b="1" i="0" u="none" strike="noStrike" kern="1200" cap="none" spc="0" normalizeH="0" baseline="0" noProof="0" dirty="0">
                <a:ln>
                  <a:noFill/>
                </a:ln>
                <a:solidFill>
                  <a:srgbClr val="00B0F0"/>
                </a:solidFill>
                <a:effectLst/>
                <a:uLnTx/>
                <a:uFillTx/>
                <a:latin typeface="メイリオ" pitchFamily="50" charset="-128"/>
                <a:ea typeface="メイリオ" pitchFamily="50" charset="-128"/>
                <a:cs typeface="+mj-cs"/>
              </a:rPr>
            </a:br>
            <a:r>
              <a:rPr kumimoji="1" lang="ja-JP" altLang="en-US" sz="6000" b="1" i="0" u="none" strike="noStrike" kern="1200" cap="none" spc="0" normalizeH="0" baseline="0" noProof="0" dirty="0">
                <a:ln>
                  <a:noFill/>
                </a:ln>
                <a:solidFill>
                  <a:srgbClr val="00B0F0"/>
                </a:solidFill>
                <a:effectLst/>
                <a:uLnTx/>
                <a:uFillTx/>
                <a:latin typeface="メイリオ" pitchFamily="50" charset="-128"/>
                <a:ea typeface="メイリオ" pitchFamily="50" charset="-128"/>
                <a:cs typeface="+mj-cs"/>
              </a:rPr>
              <a:t>使っている電気について考えよう</a:t>
            </a:r>
          </a:p>
        </p:txBody>
      </p:sp>
    </p:spTree>
    <p:extLst>
      <p:ext uri="{BB962C8B-B14F-4D97-AF65-F5344CB8AC3E}">
        <p14:creationId xmlns:p14="http://schemas.microsoft.com/office/powerpoint/2010/main" val="270316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
            <a:extLst>
              <a:ext uri="{FF2B5EF4-FFF2-40B4-BE49-F238E27FC236}">
                <a16:creationId xmlns:a16="http://schemas.microsoft.com/office/drawing/2014/main" id="{E3047D3B-B6A5-FF40-9344-B1DCF9AE2F25}"/>
              </a:ext>
            </a:extLst>
          </p:cNvPr>
          <p:cNvGrpSpPr/>
          <p:nvPr/>
        </p:nvGrpSpPr>
        <p:grpSpPr>
          <a:xfrm>
            <a:off x="1299238" y="323091"/>
            <a:ext cx="2043030" cy="1357764"/>
            <a:chOff x="938221" y="391998"/>
            <a:chExt cx="7460154" cy="4957894"/>
          </a:xfrm>
        </p:grpSpPr>
        <p:pic>
          <p:nvPicPr>
            <p:cNvPr id="9" name="図 8">
              <a:extLst>
                <a:ext uri="{FF2B5EF4-FFF2-40B4-BE49-F238E27FC236}">
                  <a16:creationId xmlns:a16="http://schemas.microsoft.com/office/drawing/2014/main" id="{7DD1BC4A-C209-3643-9D7E-8B94C6F9671D}"/>
                </a:ext>
              </a:extLst>
            </p:cNvPr>
            <p:cNvPicPr>
              <a:picLocks noChangeAspect="1"/>
            </p:cNvPicPr>
            <p:nvPr/>
          </p:nvPicPr>
          <p:blipFill>
            <a:blip r:embed="rId2" cstate="screen"/>
            <a:stretch>
              <a:fillRect/>
            </a:stretch>
          </p:blipFill>
          <p:spPr>
            <a:xfrm>
              <a:off x="938221" y="391998"/>
              <a:ext cx="7460154" cy="4957894"/>
            </a:xfrm>
            <a:prstGeom prst="rect">
              <a:avLst/>
            </a:prstGeom>
          </p:spPr>
        </p:pic>
        <p:sp>
          <p:nvSpPr>
            <p:cNvPr id="10" name="角丸四角形 9">
              <a:extLst>
                <a:ext uri="{FF2B5EF4-FFF2-40B4-BE49-F238E27FC236}">
                  <a16:creationId xmlns:a16="http://schemas.microsoft.com/office/drawing/2014/main" id="{92384AA9-4F09-4F4D-A1BF-D95F72C6D6D8}"/>
                </a:ext>
              </a:extLst>
            </p:cNvPr>
            <p:cNvSpPr/>
            <p:nvPr/>
          </p:nvSpPr>
          <p:spPr>
            <a:xfrm>
              <a:off x="1878552" y="559778"/>
              <a:ext cx="5579492" cy="807628"/>
            </a:xfrm>
            <a:prstGeom prst="roundRect">
              <a:avLst>
                <a:gd name="adj" fmla="val 0"/>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tIns="180000" rtlCol="0" anchor="ctr"/>
            <a:lstStyle/>
            <a:p>
              <a:pPr algn="ctr"/>
              <a:r>
                <a:rPr lang="ja-JP" altLang="en-US" b="1" dirty="0">
                  <a:latin typeface="Meiryo" panose="020B0604030504040204" pitchFamily="34" charset="-128"/>
                  <a:ea typeface="Meiryo" panose="020B0604030504040204" pitchFamily="34" charset="-128"/>
                </a:rPr>
                <a:t>火力発電</a:t>
              </a:r>
            </a:p>
          </p:txBody>
        </p:sp>
      </p:grpSp>
      <p:grpSp>
        <p:nvGrpSpPr>
          <p:cNvPr id="3" name="グループ化 10">
            <a:extLst>
              <a:ext uri="{FF2B5EF4-FFF2-40B4-BE49-F238E27FC236}">
                <a16:creationId xmlns:a16="http://schemas.microsoft.com/office/drawing/2014/main" id="{032B0B89-C7A2-7740-B832-F62D684E2597}"/>
              </a:ext>
            </a:extLst>
          </p:cNvPr>
          <p:cNvGrpSpPr/>
          <p:nvPr/>
        </p:nvGrpSpPr>
        <p:grpSpPr>
          <a:xfrm>
            <a:off x="3540020" y="323091"/>
            <a:ext cx="2036646" cy="1357764"/>
            <a:chOff x="1102277" y="544398"/>
            <a:chExt cx="7436841" cy="4957894"/>
          </a:xfrm>
        </p:grpSpPr>
        <p:pic>
          <p:nvPicPr>
            <p:cNvPr id="12" name="図 11">
              <a:extLst>
                <a:ext uri="{FF2B5EF4-FFF2-40B4-BE49-F238E27FC236}">
                  <a16:creationId xmlns:a16="http://schemas.microsoft.com/office/drawing/2014/main" id="{72F71FA7-7BC3-D849-9F92-5A4E64CA125F}"/>
                </a:ext>
              </a:extLst>
            </p:cNvPr>
            <p:cNvPicPr>
              <a:picLocks noChangeAspect="1"/>
            </p:cNvPicPr>
            <p:nvPr/>
          </p:nvPicPr>
          <p:blipFill>
            <a:blip r:embed="rId3" cstate="screen"/>
            <a:stretch>
              <a:fillRect/>
            </a:stretch>
          </p:blipFill>
          <p:spPr>
            <a:xfrm>
              <a:off x="1102277" y="544398"/>
              <a:ext cx="7436841" cy="4957894"/>
            </a:xfrm>
            <a:prstGeom prst="rect">
              <a:avLst/>
            </a:prstGeom>
          </p:spPr>
        </p:pic>
        <p:sp>
          <p:nvSpPr>
            <p:cNvPr id="13" name="角丸四角形 12">
              <a:extLst>
                <a:ext uri="{FF2B5EF4-FFF2-40B4-BE49-F238E27FC236}">
                  <a16:creationId xmlns:a16="http://schemas.microsoft.com/office/drawing/2014/main" id="{700EDE5D-AA3B-A348-9C0F-D3644729B84A}"/>
                </a:ext>
              </a:extLst>
            </p:cNvPr>
            <p:cNvSpPr/>
            <p:nvPr/>
          </p:nvSpPr>
          <p:spPr>
            <a:xfrm>
              <a:off x="2030952" y="712178"/>
              <a:ext cx="5579492" cy="807628"/>
            </a:xfrm>
            <a:prstGeom prst="roundRect">
              <a:avLst>
                <a:gd name="adj" fmla="val 0"/>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tIns="180000" rtlCol="0" anchor="ctr"/>
            <a:lstStyle/>
            <a:p>
              <a:pPr algn="ctr"/>
              <a:r>
                <a:rPr lang="ja-JP" altLang="en-US" b="1" dirty="0">
                  <a:latin typeface="Meiryo" panose="020B0604030504040204" pitchFamily="34" charset="-128"/>
                  <a:ea typeface="Meiryo" panose="020B0604030504040204" pitchFamily="34" charset="-128"/>
                </a:rPr>
                <a:t>水力発電</a:t>
              </a:r>
            </a:p>
          </p:txBody>
        </p:sp>
      </p:grpSp>
      <p:grpSp>
        <p:nvGrpSpPr>
          <p:cNvPr id="4" name="グループ化 13">
            <a:extLst>
              <a:ext uri="{FF2B5EF4-FFF2-40B4-BE49-F238E27FC236}">
                <a16:creationId xmlns:a16="http://schemas.microsoft.com/office/drawing/2014/main" id="{751789E1-BDF2-5B4F-A651-B641EF4B9695}"/>
              </a:ext>
            </a:extLst>
          </p:cNvPr>
          <p:cNvGrpSpPr/>
          <p:nvPr/>
        </p:nvGrpSpPr>
        <p:grpSpPr>
          <a:xfrm>
            <a:off x="5774419" y="323092"/>
            <a:ext cx="2036647" cy="1353521"/>
            <a:chOff x="1254677" y="704545"/>
            <a:chExt cx="7436841" cy="4942400"/>
          </a:xfrm>
        </p:grpSpPr>
        <p:pic>
          <p:nvPicPr>
            <p:cNvPr id="15" name="図 14">
              <a:extLst>
                <a:ext uri="{FF2B5EF4-FFF2-40B4-BE49-F238E27FC236}">
                  <a16:creationId xmlns:a16="http://schemas.microsoft.com/office/drawing/2014/main" id="{B97DAD67-4915-A744-832E-63F648F6A315}"/>
                </a:ext>
              </a:extLst>
            </p:cNvPr>
            <p:cNvPicPr>
              <a:picLocks noChangeAspect="1"/>
            </p:cNvPicPr>
            <p:nvPr/>
          </p:nvPicPr>
          <p:blipFill>
            <a:blip r:embed="rId4" cstate="screen"/>
            <a:stretch>
              <a:fillRect/>
            </a:stretch>
          </p:blipFill>
          <p:spPr>
            <a:xfrm>
              <a:off x="1254677" y="704545"/>
              <a:ext cx="7436841" cy="4942400"/>
            </a:xfrm>
            <a:prstGeom prst="rect">
              <a:avLst/>
            </a:prstGeom>
          </p:spPr>
        </p:pic>
        <p:sp>
          <p:nvSpPr>
            <p:cNvPr id="16" name="角丸四角形 15">
              <a:extLst>
                <a:ext uri="{FF2B5EF4-FFF2-40B4-BE49-F238E27FC236}">
                  <a16:creationId xmlns:a16="http://schemas.microsoft.com/office/drawing/2014/main" id="{ECB153AA-FDA6-3D46-9FE6-373841A1C1CC}"/>
                </a:ext>
              </a:extLst>
            </p:cNvPr>
            <p:cNvSpPr/>
            <p:nvPr/>
          </p:nvSpPr>
          <p:spPr>
            <a:xfrm>
              <a:off x="2183352" y="864578"/>
              <a:ext cx="5579492" cy="807628"/>
            </a:xfrm>
            <a:prstGeom prst="roundRect">
              <a:avLst>
                <a:gd name="adj" fmla="val 0"/>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tIns="180000" rtlCol="0" anchor="ctr"/>
            <a:lstStyle/>
            <a:p>
              <a:pPr algn="ctr"/>
              <a:r>
                <a:rPr lang="ja-JP" altLang="en-US" b="1" dirty="0">
                  <a:latin typeface="Meiryo" panose="020B0604030504040204" pitchFamily="34" charset="-128"/>
                  <a:ea typeface="Meiryo" panose="020B0604030504040204" pitchFamily="34" charset="-128"/>
                </a:rPr>
                <a:t>原子力発電</a:t>
              </a:r>
            </a:p>
          </p:txBody>
        </p:sp>
      </p:grpSp>
      <p:grpSp>
        <p:nvGrpSpPr>
          <p:cNvPr id="5" name="グループ化 16">
            <a:extLst>
              <a:ext uri="{FF2B5EF4-FFF2-40B4-BE49-F238E27FC236}">
                <a16:creationId xmlns:a16="http://schemas.microsoft.com/office/drawing/2014/main" id="{D8D23549-2120-6049-A098-197A417B6B98}"/>
              </a:ext>
            </a:extLst>
          </p:cNvPr>
          <p:cNvGrpSpPr/>
          <p:nvPr/>
        </p:nvGrpSpPr>
        <p:grpSpPr>
          <a:xfrm>
            <a:off x="1299239" y="1871636"/>
            <a:ext cx="2036647" cy="1347157"/>
            <a:chOff x="1407076" y="896271"/>
            <a:chExt cx="7436841" cy="4919160"/>
          </a:xfrm>
        </p:grpSpPr>
        <p:pic>
          <p:nvPicPr>
            <p:cNvPr id="18" name="図 17">
              <a:extLst>
                <a:ext uri="{FF2B5EF4-FFF2-40B4-BE49-F238E27FC236}">
                  <a16:creationId xmlns:a16="http://schemas.microsoft.com/office/drawing/2014/main" id="{CDC997FC-1E45-C547-9E78-F0C746B32541}"/>
                </a:ext>
              </a:extLst>
            </p:cNvPr>
            <p:cNvPicPr>
              <a:picLocks noChangeAspect="1"/>
            </p:cNvPicPr>
            <p:nvPr/>
          </p:nvPicPr>
          <p:blipFill>
            <a:blip r:embed="rId5" cstate="screen"/>
            <a:stretch>
              <a:fillRect/>
            </a:stretch>
          </p:blipFill>
          <p:spPr>
            <a:xfrm>
              <a:off x="1407076" y="896271"/>
              <a:ext cx="7436841" cy="4919160"/>
            </a:xfrm>
            <a:prstGeom prst="rect">
              <a:avLst/>
            </a:prstGeom>
          </p:spPr>
        </p:pic>
        <p:sp>
          <p:nvSpPr>
            <p:cNvPr id="19" name="角丸四角形 18">
              <a:extLst>
                <a:ext uri="{FF2B5EF4-FFF2-40B4-BE49-F238E27FC236}">
                  <a16:creationId xmlns:a16="http://schemas.microsoft.com/office/drawing/2014/main" id="{AB50CF3C-5087-1349-8820-3C56565A403B}"/>
                </a:ext>
              </a:extLst>
            </p:cNvPr>
            <p:cNvSpPr/>
            <p:nvPr/>
          </p:nvSpPr>
          <p:spPr>
            <a:xfrm>
              <a:off x="2335752" y="1016978"/>
              <a:ext cx="5579492" cy="807628"/>
            </a:xfrm>
            <a:prstGeom prst="roundRect">
              <a:avLst>
                <a:gd name="adj" fmla="val 0"/>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tIns="180000" rtlCol="0" anchor="ctr"/>
            <a:lstStyle/>
            <a:p>
              <a:pPr algn="ctr"/>
              <a:r>
                <a:rPr lang="ja-JP" altLang="en-US" b="1" dirty="0">
                  <a:latin typeface="Meiryo" panose="020B0604030504040204" pitchFamily="34" charset="-128"/>
                  <a:ea typeface="Meiryo" panose="020B0604030504040204" pitchFamily="34" charset="-128"/>
                </a:rPr>
                <a:t>地熱発電</a:t>
              </a:r>
            </a:p>
          </p:txBody>
        </p:sp>
      </p:grpSp>
      <p:grpSp>
        <p:nvGrpSpPr>
          <p:cNvPr id="6" name="グループ化 19">
            <a:extLst>
              <a:ext uri="{FF2B5EF4-FFF2-40B4-BE49-F238E27FC236}">
                <a16:creationId xmlns:a16="http://schemas.microsoft.com/office/drawing/2014/main" id="{0540EB73-A9B7-184E-97E1-326D1084674F}"/>
              </a:ext>
            </a:extLst>
          </p:cNvPr>
          <p:cNvGrpSpPr/>
          <p:nvPr/>
        </p:nvGrpSpPr>
        <p:grpSpPr>
          <a:xfrm>
            <a:off x="5771227" y="1831787"/>
            <a:ext cx="2039839" cy="1387005"/>
            <a:chOff x="1547821" y="894826"/>
            <a:chExt cx="7448495" cy="5064665"/>
          </a:xfrm>
        </p:grpSpPr>
        <p:pic>
          <p:nvPicPr>
            <p:cNvPr id="21" name="図 20">
              <a:extLst>
                <a:ext uri="{FF2B5EF4-FFF2-40B4-BE49-F238E27FC236}">
                  <a16:creationId xmlns:a16="http://schemas.microsoft.com/office/drawing/2014/main" id="{EC8452FA-08A4-3F44-8975-6FA01CA4FB35}"/>
                </a:ext>
              </a:extLst>
            </p:cNvPr>
            <p:cNvPicPr>
              <a:picLocks noChangeAspect="1"/>
            </p:cNvPicPr>
            <p:nvPr/>
          </p:nvPicPr>
          <p:blipFill rotWithShape="1">
            <a:blip r:embed="rId6" cstate="screen"/>
            <a:srcRect/>
            <a:stretch/>
          </p:blipFill>
          <p:spPr>
            <a:xfrm>
              <a:off x="1547821" y="894826"/>
              <a:ext cx="7448495" cy="5064665"/>
            </a:xfrm>
            <a:prstGeom prst="rect">
              <a:avLst/>
            </a:prstGeom>
          </p:spPr>
        </p:pic>
        <p:sp>
          <p:nvSpPr>
            <p:cNvPr id="22" name="角丸四角形 21">
              <a:extLst>
                <a:ext uri="{FF2B5EF4-FFF2-40B4-BE49-F238E27FC236}">
                  <a16:creationId xmlns:a16="http://schemas.microsoft.com/office/drawing/2014/main" id="{B91A4938-E251-2B4E-BD96-01013847461B}"/>
                </a:ext>
              </a:extLst>
            </p:cNvPr>
            <p:cNvSpPr/>
            <p:nvPr/>
          </p:nvSpPr>
          <p:spPr>
            <a:xfrm>
              <a:off x="2488152" y="1169378"/>
              <a:ext cx="5579492" cy="807628"/>
            </a:xfrm>
            <a:prstGeom prst="roundRect">
              <a:avLst>
                <a:gd name="adj" fmla="val 0"/>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tIns="180000" rtlCol="0" anchor="ctr"/>
            <a:lstStyle/>
            <a:p>
              <a:pPr algn="ctr"/>
              <a:r>
                <a:rPr lang="ja-JP" altLang="en-US" b="1" dirty="0">
                  <a:latin typeface="Meiryo" panose="020B0604030504040204" pitchFamily="34" charset="-128"/>
                  <a:ea typeface="Meiryo" panose="020B0604030504040204" pitchFamily="34" charset="-128"/>
                </a:rPr>
                <a:t>風力発電</a:t>
              </a:r>
            </a:p>
          </p:txBody>
        </p:sp>
      </p:grpSp>
      <p:grpSp>
        <p:nvGrpSpPr>
          <p:cNvPr id="7" name="グループ化 22">
            <a:extLst>
              <a:ext uri="{FF2B5EF4-FFF2-40B4-BE49-F238E27FC236}">
                <a16:creationId xmlns:a16="http://schemas.microsoft.com/office/drawing/2014/main" id="{FF886C91-6CDA-5240-9C40-3E180319A7BD}"/>
              </a:ext>
            </a:extLst>
          </p:cNvPr>
          <p:cNvGrpSpPr/>
          <p:nvPr/>
        </p:nvGrpSpPr>
        <p:grpSpPr>
          <a:xfrm>
            <a:off x="1299239" y="3409572"/>
            <a:ext cx="2036645" cy="1355642"/>
            <a:chOff x="1711877" y="1157871"/>
            <a:chExt cx="7436841" cy="4950147"/>
          </a:xfrm>
        </p:grpSpPr>
        <p:pic>
          <p:nvPicPr>
            <p:cNvPr id="24" name="図 23">
              <a:extLst>
                <a:ext uri="{FF2B5EF4-FFF2-40B4-BE49-F238E27FC236}">
                  <a16:creationId xmlns:a16="http://schemas.microsoft.com/office/drawing/2014/main" id="{B5A97BE0-85EF-2544-94E4-390C9195A792}"/>
                </a:ext>
              </a:extLst>
            </p:cNvPr>
            <p:cNvPicPr>
              <a:picLocks noChangeAspect="1"/>
            </p:cNvPicPr>
            <p:nvPr/>
          </p:nvPicPr>
          <p:blipFill>
            <a:blip r:embed="rId7" cstate="screen"/>
            <a:stretch>
              <a:fillRect/>
            </a:stretch>
          </p:blipFill>
          <p:spPr>
            <a:xfrm>
              <a:off x="1711877" y="1157871"/>
              <a:ext cx="7436841" cy="4950147"/>
            </a:xfrm>
            <a:prstGeom prst="rect">
              <a:avLst/>
            </a:prstGeom>
          </p:spPr>
        </p:pic>
        <p:sp>
          <p:nvSpPr>
            <p:cNvPr id="25" name="角丸四角形 24">
              <a:extLst>
                <a:ext uri="{FF2B5EF4-FFF2-40B4-BE49-F238E27FC236}">
                  <a16:creationId xmlns:a16="http://schemas.microsoft.com/office/drawing/2014/main" id="{8885E0BF-7C9F-7446-94FE-02A2214FF460}"/>
                </a:ext>
              </a:extLst>
            </p:cNvPr>
            <p:cNvSpPr/>
            <p:nvPr/>
          </p:nvSpPr>
          <p:spPr>
            <a:xfrm>
              <a:off x="2640552" y="1321778"/>
              <a:ext cx="5579492" cy="807628"/>
            </a:xfrm>
            <a:prstGeom prst="roundRect">
              <a:avLst>
                <a:gd name="adj" fmla="val 0"/>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tIns="180000" rtlCol="0" anchor="ctr"/>
            <a:lstStyle/>
            <a:p>
              <a:pPr algn="ctr"/>
              <a:r>
                <a:rPr lang="ja-JP" altLang="en-US" b="1" dirty="0">
                  <a:latin typeface="Meiryo" panose="020B0604030504040204" pitchFamily="34" charset="-128"/>
                  <a:ea typeface="Meiryo" panose="020B0604030504040204" pitchFamily="34" charset="-128"/>
                </a:rPr>
                <a:t>太陽光発電</a:t>
              </a:r>
            </a:p>
          </p:txBody>
        </p:sp>
      </p:grpSp>
      <p:grpSp>
        <p:nvGrpSpPr>
          <p:cNvPr id="8" name="グループ化 25">
            <a:extLst>
              <a:ext uri="{FF2B5EF4-FFF2-40B4-BE49-F238E27FC236}">
                <a16:creationId xmlns:a16="http://schemas.microsoft.com/office/drawing/2014/main" id="{5DC21441-A5A2-554D-85D0-7ACD84E87EEA}"/>
              </a:ext>
            </a:extLst>
          </p:cNvPr>
          <p:cNvGrpSpPr/>
          <p:nvPr/>
        </p:nvGrpSpPr>
        <p:grpSpPr>
          <a:xfrm>
            <a:off x="3530082" y="3412035"/>
            <a:ext cx="2033464" cy="1355642"/>
            <a:chOff x="1870087" y="1310271"/>
            <a:chExt cx="7425220" cy="4950147"/>
          </a:xfrm>
        </p:grpSpPr>
        <p:pic>
          <p:nvPicPr>
            <p:cNvPr id="27" name="図 26">
              <a:extLst>
                <a:ext uri="{FF2B5EF4-FFF2-40B4-BE49-F238E27FC236}">
                  <a16:creationId xmlns:a16="http://schemas.microsoft.com/office/drawing/2014/main" id="{9586533D-F01D-4B40-84F3-D6B798236771}"/>
                </a:ext>
              </a:extLst>
            </p:cNvPr>
            <p:cNvPicPr>
              <a:picLocks noChangeAspect="1"/>
            </p:cNvPicPr>
            <p:nvPr/>
          </p:nvPicPr>
          <p:blipFill>
            <a:blip r:embed="rId8" cstate="screen"/>
            <a:stretch>
              <a:fillRect/>
            </a:stretch>
          </p:blipFill>
          <p:spPr>
            <a:xfrm>
              <a:off x="1870087" y="1310271"/>
              <a:ext cx="7425220" cy="4950147"/>
            </a:xfrm>
            <a:prstGeom prst="rect">
              <a:avLst/>
            </a:prstGeom>
          </p:spPr>
        </p:pic>
        <p:sp>
          <p:nvSpPr>
            <p:cNvPr id="28" name="角丸四角形 27">
              <a:extLst>
                <a:ext uri="{FF2B5EF4-FFF2-40B4-BE49-F238E27FC236}">
                  <a16:creationId xmlns:a16="http://schemas.microsoft.com/office/drawing/2014/main" id="{3069A683-E6DB-A24C-8C65-8EFB159FEB58}"/>
                </a:ext>
              </a:extLst>
            </p:cNvPr>
            <p:cNvSpPr/>
            <p:nvPr/>
          </p:nvSpPr>
          <p:spPr>
            <a:xfrm>
              <a:off x="2792952" y="1474178"/>
              <a:ext cx="5579492" cy="807628"/>
            </a:xfrm>
            <a:prstGeom prst="roundRect">
              <a:avLst>
                <a:gd name="adj" fmla="val 0"/>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tIns="180000" rtlCol="0" anchor="ctr"/>
            <a:lstStyle/>
            <a:p>
              <a:pPr algn="ctr"/>
              <a:r>
                <a:rPr lang="ja-JP" altLang="en-US" b="1" dirty="0">
                  <a:latin typeface="Meiryo" panose="020B0604030504040204" pitchFamily="34" charset="-128"/>
                  <a:ea typeface="Meiryo" panose="020B0604030504040204" pitchFamily="34" charset="-128"/>
                </a:rPr>
                <a:t>水素発電</a:t>
              </a:r>
            </a:p>
          </p:txBody>
        </p:sp>
      </p:grpSp>
      <p:grpSp>
        <p:nvGrpSpPr>
          <p:cNvPr id="11" name="グループ化 28">
            <a:extLst>
              <a:ext uri="{FF2B5EF4-FFF2-40B4-BE49-F238E27FC236}">
                <a16:creationId xmlns:a16="http://schemas.microsoft.com/office/drawing/2014/main" id="{B3A4DF1C-89A4-B04C-8D0B-669FCB5F5879}"/>
              </a:ext>
            </a:extLst>
          </p:cNvPr>
          <p:cNvGrpSpPr/>
          <p:nvPr/>
        </p:nvGrpSpPr>
        <p:grpSpPr>
          <a:xfrm>
            <a:off x="5757743" y="3412035"/>
            <a:ext cx="2036647" cy="1353521"/>
            <a:chOff x="2016677" y="1466544"/>
            <a:chExt cx="7436841" cy="4942400"/>
          </a:xfrm>
        </p:grpSpPr>
        <p:pic>
          <p:nvPicPr>
            <p:cNvPr id="30" name="図 29">
              <a:extLst>
                <a:ext uri="{FF2B5EF4-FFF2-40B4-BE49-F238E27FC236}">
                  <a16:creationId xmlns:a16="http://schemas.microsoft.com/office/drawing/2014/main" id="{0C0FBB57-E528-D547-842A-5F64A61265F5}"/>
                </a:ext>
              </a:extLst>
            </p:cNvPr>
            <p:cNvPicPr>
              <a:picLocks noChangeAspect="1"/>
            </p:cNvPicPr>
            <p:nvPr/>
          </p:nvPicPr>
          <p:blipFill>
            <a:blip r:embed="rId9" cstate="screen"/>
            <a:stretch>
              <a:fillRect/>
            </a:stretch>
          </p:blipFill>
          <p:spPr>
            <a:xfrm>
              <a:off x="2016677" y="1466544"/>
              <a:ext cx="7436841" cy="4942400"/>
            </a:xfrm>
            <a:prstGeom prst="rect">
              <a:avLst/>
            </a:prstGeom>
          </p:spPr>
        </p:pic>
        <p:sp>
          <p:nvSpPr>
            <p:cNvPr id="31" name="角丸四角形 30">
              <a:extLst>
                <a:ext uri="{FF2B5EF4-FFF2-40B4-BE49-F238E27FC236}">
                  <a16:creationId xmlns:a16="http://schemas.microsoft.com/office/drawing/2014/main" id="{ACEF3606-F3E9-1445-825E-00579BCDD741}"/>
                </a:ext>
              </a:extLst>
            </p:cNvPr>
            <p:cNvSpPr/>
            <p:nvPr/>
          </p:nvSpPr>
          <p:spPr>
            <a:xfrm>
              <a:off x="2945352" y="1626578"/>
              <a:ext cx="5579492" cy="807628"/>
            </a:xfrm>
            <a:prstGeom prst="roundRect">
              <a:avLst>
                <a:gd name="adj" fmla="val 0"/>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tIns="180000" rtlCol="0" anchor="ctr"/>
            <a:lstStyle/>
            <a:p>
              <a:pPr algn="ctr"/>
              <a:r>
                <a:rPr lang="ja-JP" altLang="en-US" b="1" dirty="0">
                  <a:latin typeface="Meiryo" panose="020B0604030504040204" pitchFamily="34" charset="-128"/>
                  <a:ea typeface="Meiryo" panose="020B0604030504040204" pitchFamily="34" charset="-128"/>
                </a:rPr>
                <a:t>バイオマス発電</a:t>
              </a:r>
            </a:p>
          </p:txBody>
        </p:sp>
      </p:grpSp>
      <p:sp>
        <p:nvSpPr>
          <p:cNvPr id="32" name="テキスト ボックス 31">
            <a:extLst>
              <a:ext uri="{FF2B5EF4-FFF2-40B4-BE49-F238E27FC236}">
                <a16:creationId xmlns:a16="http://schemas.microsoft.com/office/drawing/2014/main" id="{7F234EC4-9FAF-9D42-97AB-D4B946A647B9}"/>
              </a:ext>
            </a:extLst>
          </p:cNvPr>
          <p:cNvSpPr txBox="1"/>
          <p:nvPr/>
        </p:nvSpPr>
        <p:spPr>
          <a:xfrm>
            <a:off x="3540020" y="1871635"/>
            <a:ext cx="1869743" cy="1315745"/>
          </a:xfrm>
          <a:prstGeom prst="rect">
            <a:avLst/>
          </a:prstGeom>
          <a:noFill/>
        </p:spPr>
        <p:txBody>
          <a:bodyPr wrap="none" lIns="68580" tIns="34290" rIns="68580" bIns="34290" rtlCol="0">
            <a:spAutoFit/>
          </a:bodyPr>
          <a:lstStyle/>
          <a:p>
            <a:r>
              <a:rPr lang="ja-JP" altLang="en-US" sz="2700" b="1" dirty="0">
                <a:latin typeface="Meiryo" panose="020B0604030504040204" pitchFamily="34" charset="-128"/>
                <a:ea typeface="Meiryo" panose="020B0604030504040204" pitchFamily="34" charset="-128"/>
              </a:rPr>
              <a:t>いろいろな</a:t>
            </a:r>
            <a:endParaRPr lang="en-US" altLang="ja-JP" sz="2700" b="1" dirty="0">
              <a:latin typeface="Meiryo" panose="020B0604030504040204" pitchFamily="34" charset="-128"/>
              <a:ea typeface="Meiryo" panose="020B0604030504040204" pitchFamily="34" charset="-128"/>
            </a:endParaRPr>
          </a:p>
          <a:p>
            <a:r>
              <a:rPr lang="ja-JP" altLang="en-US" sz="2700" b="1" dirty="0">
                <a:latin typeface="Meiryo" panose="020B0604030504040204" pitchFamily="34" charset="-128"/>
                <a:ea typeface="Meiryo" panose="020B0604030504040204" pitchFamily="34" charset="-128"/>
              </a:rPr>
              <a:t>電気の</a:t>
            </a:r>
            <a:endParaRPr lang="en-US" altLang="ja-JP" sz="2700" b="1" dirty="0">
              <a:latin typeface="Meiryo" panose="020B0604030504040204" pitchFamily="34" charset="-128"/>
              <a:ea typeface="Meiryo" panose="020B0604030504040204" pitchFamily="34" charset="-128"/>
            </a:endParaRPr>
          </a:p>
          <a:p>
            <a:r>
              <a:rPr lang="ja-JP" altLang="en-US" sz="2700" b="1" dirty="0">
                <a:latin typeface="Meiryo" panose="020B0604030504040204" pitchFamily="34" charset="-128"/>
                <a:ea typeface="Meiryo" panose="020B0604030504040204" pitchFamily="34" charset="-128"/>
              </a:rPr>
              <a:t>作り方</a:t>
            </a:r>
          </a:p>
        </p:txBody>
      </p:sp>
    </p:spTree>
    <p:extLst>
      <p:ext uri="{BB962C8B-B14F-4D97-AF65-F5344CB8AC3E}">
        <p14:creationId xmlns:p14="http://schemas.microsoft.com/office/powerpoint/2010/main" val="376047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8C91-F931-B576-36CD-A5072A62CC0B}"/>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8FB8485-F31A-D2D6-88E3-8F01E5880B5A}"/>
              </a:ext>
            </a:extLst>
          </p:cNvPr>
          <p:cNvPicPr>
            <a:picLocks noChangeAspect="1"/>
          </p:cNvPicPr>
          <p:nvPr/>
        </p:nvPicPr>
        <p:blipFill>
          <a:blip r:embed="rId2" cstate="screen"/>
          <a:stretch>
            <a:fillRect/>
          </a:stretch>
        </p:blipFill>
        <p:spPr>
          <a:xfrm>
            <a:off x="1355182" y="0"/>
            <a:ext cx="6433637" cy="5143500"/>
          </a:xfrm>
          <a:prstGeom prst="rect">
            <a:avLst/>
          </a:prstGeom>
        </p:spPr>
      </p:pic>
      <p:sp>
        <p:nvSpPr>
          <p:cNvPr id="5" name="正方形/長方形 4"/>
          <p:cNvSpPr/>
          <p:nvPr/>
        </p:nvSpPr>
        <p:spPr>
          <a:xfrm>
            <a:off x="252482" y="4782841"/>
            <a:ext cx="8891517" cy="369332"/>
          </a:xfrm>
          <a:prstGeom prst="rect">
            <a:avLst/>
          </a:prstGeom>
          <a:solidFill>
            <a:schemeClr val="bg1"/>
          </a:solidFill>
        </p:spPr>
        <p:txBody>
          <a:bodyPr wrap="square">
            <a:spAutoFit/>
          </a:bodyPr>
          <a:lstStyle/>
          <a:p>
            <a:r>
              <a:rPr lang="en-US" altLang="ja-JP" sz="1800" dirty="0">
                <a:latin typeface="Arial Unicode MS" pitchFamily="50" charset="-128"/>
                <a:ea typeface="Arial Unicode MS" pitchFamily="50" charset="-128"/>
                <a:cs typeface="Arial Unicode MS" pitchFamily="50" charset="-128"/>
              </a:rPr>
              <a:t>https://www.numo.or.jp/eess/teaching-materials/pdf/numo_shougaku_2021.3.pdf</a:t>
            </a:r>
            <a:endParaRPr lang="ja-JP" altLang="en-US" sz="1800" dirty="0">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270316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BE5A38-B25C-CC9A-ADED-C582F0ECB110}"/>
              </a:ext>
            </a:extLst>
          </p:cNvPr>
          <p:cNvPicPr>
            <a:picLocks noChangeAspect="1"/>
          </p:cNvPicPr>
          <p:nvPr/>
        </p:nvPicPr>
        <p:blipFill>
          <a:blip r:embed="rId2" cstate="screen"/>
          <a:stretch>
            <a:fillRect/>
          </a:stretch>
        </p:blipFill>
        <p:spPr>
          <a:xfrm>
            <a:off x="1054958" y="40945"/>
            <a:ext cx="6409083" cy="4686484"/>
          </a:xfrm>
          <a:prstGeom prst="rect">
            <a:avLst/>
          </a:prstGeom>
        </p:spPr>
      </p:pic>
      <p:sp>
        <p:nvSpPr>
          <p:cNvPr id="4" name="正方形/長方形 3"/>
          <p:cNvSpPr/>
          <p:nvPr/>
        </p:nvSpPr>
        <p:spPr>
          <a:xfrm>
            <a:off x="252482" y="4755545"/>
            <a:ext cx="8891517" cy="369332"/>
          </a:xfrm>
          <a:prstGeom prst="rect">
            <a:avLst/>
          </a:prstGeom>
          <a:solidFill>
            <a:schemeClr val="bg1"/>
          </a:solidFill>
        </p:spPr>
        <p:txBody>
          <a:bodyPr wrap="square">
            <a:spAutoFit/>
          </a:bodyPr>
          <a:lstStyle/>
          <a:p>
            <a:r>
              <a:rPr lang="en-US" altLang="ja-JP" sz="1800" dirty="0">
                <a:latin typeface="Arial Unicode MS" pitchFamily="50" charset="-128"/>
                <a:ea typeface="Arial Unicode MS" pitchFamily="50" charset="-128"/>
                <a:cs typeface="Arial Unicode MS" pitchFamily="50" charset="-128"/>
              </a:rPr>
              <a:t>https://www.numo.or.jp/eess/teaching-materials/pdf/numo_shougaku_2021.3.pdf</a:t>
            </a:r>
            <a:endParaRPr lang="ja-JP" altLang="en-US" sz="1800" dirty="0">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1779456957"/>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3407</TotalTime>
  <Words>2748</Words>
  <Application>Microsoft Office PowerPoint</Application>
  <PresentationFormat>画面に合わせる (16:9)</PresentationFormat>
  <Paragraphs>298</Paragraphs>
  <Slides>38</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38</vt:i4>
      </vt:variant>
    </vt:vector>
  </HeadingPairs>
  <TitlesOfParts>
    <vt:vector size="47" baseType="lpstr">
      <vt:lpstr>AR P丸ゴシック体E</vt:lpstr>
      <vt:lpstr>Arial Unicode MS</vt:lpstr>
      <vt:lpstr>HG丸ｺﾞｼｯｸM-PRO</vt:lpstr>
      <vt:lpstr>ＭＳ Ｐゴシック</vt:lpstr>
      <vt:lpstr>メイリオ</vt:lpstr>
      <vt:lpstr>メイリオ</vt:lpstr>
      <vt:lpstr>Arial</vt:lpstr>
      <vt:lpstr>Calibri</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株式会社原子力安全システム研究所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057438180</dc:creator>
  <cp:lastModifiedBy>kon ene</cp:lastModifiedBy>
  <cp:revision>235</cp:revision>
  <cp:lastPrinted>2025-03-28T01:40:48Z</cp:lastPrinted>
  <dcterms:created xsi:type="dcterms:W3CDTF">2012-10-24T01:15:05Z</dcterms:created>
  <dcterms:modified xsi:type="dcterms:W3CDTF">2025-03-28T01:43:27Z</dcterms:modified>
</cp:coreProperties>
</file>